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2"/>
  </p:sldMasterIdLst>
  <p:notesMasterIdLst>
    <p:notesMasterId r:id="rId13"/>
  </p:notesMasterIdLst>
  <p:sldIdLst>
    <p:sldId id="257" r:id="rId3"/>
    <p:sldId id="275" r:id="rId4"/>
    <p:sldId id="276" r:id="rId5"/>
    <p:sldId id="277" r:id="rId6"/>
    <p:sldId id="278" r:id="rId7"/>
    <p:sldId id="279" r:id="rId8"/>
    <p:sldId id="259" r:id="rId9"/>
    <p:sldId id="281" r:id="rId10"/>
    <p:sldId id="283" r:id="rId11"/>
    <p:sldId id="284"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D8"/>
    <a:srgbClr val="373863"/>
    <a:srgbClr val="99CC00"/>
    <a:srgbClr val="BA3B37"/>
    <a:srgbClr val="FFFF00"/>
    <a:srgbClr val="FFCC00"/>
    <a:srgbClr val="FFFF66"/>
    <a:srgbClr val="B6302C"/>
    <a:srgbClr val="3D3E6F"/>
    <a:srgbClr val="7FAA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65" autoAdjust="0"/>
    <p:restoredTop sz="87662" autoAdjust="0"/>
  </p:normalViewPr>
  <p:slideViewPr>
    <p:cSldViewPr snapToGrid="0">
      <p:cViewPr varScale="1">
        <p:scale>
          <a:sx n="75" d="100"/>
          <a:sy n="75" d="100"/>
        </p:scale>
        <p:origin x="710" y="62"/>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FAB30A-DBAE-4B93-8654-614F01B7EFD7}" type="datetimeFigureOut">
              <a:rPr lang="zh-CN" altLang="en-US" smtClean="0"/>
              <a:t>2025/4/17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1A6FF4-737F-48AE-AA26-EDB23FDB776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幻灯片图像占位符 1"/>
          <p:cNvSpPr>
            <a:spLocks noGrp="1" noRot="1" noChangeAspect="1"/>
          </p:cNvSpPr>
          <p:nvPr>
            <p:ph type="sldImg"/>
          </p:nvPr>
        </p:nvSpPr>
        <p:spPr/>
        <p:txBody>
          <a:bodyPr/>
          <a:lstStyle/>
          <a:p>
            <a:endParaRPr/>
          </a:p>
        </p:txBody>
      </p:sp>
      <p:sp>
        <p:nvSpPr>
          <p:cNvPr id="25"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26"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C09B811-8E1C-4CAF-91E0-B25D0DBC849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幻灯片图像占位符 1"/>
          <p:cNvSpPr>
            <a:spLocks noGrp="1" noRot="1" noChangeAspect="1"/>
          </p:cNvSpPr>
          <p:nvPr>
            <p:ph type="sldImg"/>
          </p:nvPr>
        </p:nvSpPr>
        <p:spPr/>
        <p:txBody>
          <a:bodyPr/>
          <a:lstStyle/>
          <a:p>
            <a:endParaRPr/>
          </a:p>
        </p:txBody>
      </p:sp>
      <p:sp>
        <p:nvSpPr>
          <p:cNvPr id="25"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26"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C09B811-8E1C-4CAF-91E0-B25D0DBC849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幻灯片图像占位符 1"/>
          <p:cNvSpPr>
            <a:spLocks noGrp="1" noRot="1" noChangeAspect="1"/>
          </p:cNvSpPr>
          <p:nvPr>
            <p:ph type="sldImg"/>
          </p:nvPr>
        </p:nvSpPr>
        <p:spPr/>
        <p:txBody>
          <a:bodyPr/>
          <a:lstStyle/>
          <a:p>
            <a:endParaRPr/>
          </a:p>
        </p:txBody>
      </p:sp>
      <p:sp>
        <p:nvSpPr>
          <p:cNvPr id="29"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solidFill>
                <a:effectLst/>
                <a:latin typeface="+mn-lt"/>
                <a:ea typeface="+mn-ea"/>
                <a:cs typeface="+mn-cs"/>
              </a:rPr>
              <a:t>当你用上淘宝购物时，你会敲入一句关键词（比如：显瘦），这个就是</a:t>
            </a:r>
            <a:r>
              <a:rPr lang="en-US" altLang="zh-CN" sz="1200" kern="1200" dirty="0">
                <a:solidFill>
                  <a:schemeClr val="tx1"/>
                </a:solidFill>
                <a:effectLst/>
                <a:latin typeface="+mn-lt"/>
                <a:ea typeface="+mn-ea"/>
                <a:cs typeface="+mn-cs"/>
              </a:rPr>
              <a:t>Query</a:t>
            </a:r>
            <a:r>
              <a:rPr lang="zh-CN" alt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solidFill>
                <a:effectLst/>
                <a:latin typeface="+mn-lt"/>
                <a:ea typeface="+mn-ea"/>
                <a:cs typeface="+mn-cs"/>
              </a:rPr>
              <a:t>搜索系统会根据关键词这个去查找一系列相关的</a:t>
            </a:r>
            <a:r>
              <a:rPr lang="en-US" altLang="zh-CN" sz="1200" kern="1200" dirty="0">
                <a:solidFill>
                  <a:schemeClr val="tx1"/>
                </a:solidFill>
                <a:effectLst/>
                <a:latin typeface="+mn-lt"/>
                <a:ea typeface="+mn-ea"/>
                <a:cs typeface="+mn-cs"/>
              </a:rPr>
              <a:t>Key</a:t>
            </a:r>
            <a:r>
              <a:rPr lang="zh-CN" altLang="en-US" sz="1200" kern="1200" dirty="0">
                <a:solidFill>
                  <a:schemeClr val="tx1"/>
                </a:solidFill>
                <a:effectLst/>
                <a:latin typeface="+mn-lt"/>
                <a:ea typeface="+mn-ea"/>
                <a:cs typeface="+mn-cs"/>
              </a:rPr>
              <a:t>（商品名称、图片）。</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solidFill>
                <a:effectLst/>
                <a:latin typeface="+mn-lt"/>
                <a:ea typeface="+mn-ea"/>
                <a:cs typeface="+mn-cs"/>
              </a:rPr>
              <a:t>最后系统会将相应的</a:t>
            </a:r>
            <a:r>
              <a:rPr lang="en-US" altLang="zh-CN" sz="1200" kern="1200" dirty="0">
                <a:solidFill>
                  <a:schemeClr val="tx1"/>
                </a:solidFill>
                <a:effectLst/>
                <a:latin typeface="+mn-lt"/>
                <a:ea typeface="+mn-ea"/>
                <a:cs typeface="+mn-cs"/>
              </a:rPr>
              <a:t> Value </a:t>
            </a:r>
            <a:r>
              <a:rPr lang="zh-CN" altLang="en-US" sz="1200" kern="1200" dirty="0">
                <a:solidFill>
                  <a:schemeClr val="tx1"/>
                </a:solidFill>
                <a:effectLst/>
                <a:latin typeface="+mn-lt"/>
                <a:ea typeface="+mn-ea"/>
                <a:cs typeface="+mn-cs"/>
              </a:rPr>
              <a:t>（具体的衣服）返回给你。</a:t>
            </a:r>
          </a:p>
        </p:txBody>
      </p:sp>
      <p:sp>
        <p:nvSpPr>
          <p:cNvPr id="30"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C09B811-8E1C-4CAF-91E0-B25D0DBC849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幻灯片图像占位符 1"/>
          <p:cNvSpPr>
            <a:spLocks noGrp="1" noRot="1" noChangeAspect="1"/>
          </p:cNvSpPr>
          <p:nvPr>
            <p:ph type="sldImg"/>
          </p:nvPr>
        </p:nvSpPr>
        <p:spPr/>
        <p:txBody>
          <a:bodyPr/>
          <a:lstStyle/>
          <a:p>
            <a:endParaRPr/>
          </a:p>
        </p:txBody>
      </p:sp>
      <p:sp>
        <p:nvSpPr>
          <p:cNvPr id="25"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26"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C09B811-8E1C-4CAF-91E0-B25D0DBC849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幻灯片图像占位符 1"/>
          <p:cNvSpPr>
            <a:spLocks noGrp="1" noRot="1" noChangeAspect="1"/>
          </p:cNvSpPr>
          <p:nvPr>
            <p:ph type="sldImg"/>
          </p:nvPr>
        </p:nvSpPr>
        <p:spPr/>
        <p:txBody>
          <a:bodyPr/>
          <a:lstStyle/>
          <a:p>
            <a:endParaRPr/>
          </a:p>
        </p:txBody>
      </p:sp>
      <p:sp>
        <p:nvSpPr>
          <p:cNvPr id="25"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solidFill>
                <a:effectLst/>
                <a:latin typeface="+mn-lt"/>
                <a:ea typeface="+mn-ea"/>
                <a:cs typeface="+mn-cs"/>
              </a:rPr>
              <a:t>综上所述，作者将</a:t>
            </a:r>
            <a:r>
              <a:rPr lang="en-US" altLang="zh-CN" sz="1200" kern="1200" dirty="0">
                <a:solidFill>
                  <a:schemeClr val="tx1"/>
                </a:solidFill>
                <a:effectLst/>
                <a:latin typeface="+mn-lt"/>
                <a:ea typeface="+mn-ea"/>
                <a:cs typeface="+mn-cs"/>
              </a:rPr>
              <a:t>ICL</a:t>
            </a:r>
            <a:r>
              <a:rPr lang="zh-CN" altLang="en-US" sz="1200" kern="1200" dirty="0">
                <a:solidFill>
                  <a:schemeClr val="tx1"/>
                </a:solidFill>
                <a:effectLst/>
                <a:latin typeface="+mn-lt"/>
                <a:ea typeface="+mn-ea"/>
                <a:cs typeface="+mn-cs"/>
              </a:rPr>
              <a:t>解释为一个元优化的过程：</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）基于</a:t>
            </a:r>
            <a:r>
              <a:rPr lang="en-US" altLang="zh-CN" sz="1200" kern="1200" dirty="0">
                <a:solidFill>
                  <a:schemeClr val="tx1"/>
                </a:solidFill>
                <a:effectLst/>
                <a:latin typeface="+mn-lt"/>
                <a:ea typeface="+mn-ea"/>
                <a:cs typeface="+mn-cs"/>
              </a:rPr>
              <a:t>Transformer</a:t>
            </a:r>
            <a:r>
              <a:rPr lang="zh-CN" altLang="en-US" sz="1200" kern="1200" dirty="0">
                <a:solidFill>
                  <a:schemeClr val="tx1"/>
                </a:solidFill>
                <a:effectLst/>
                <a:latin typeface="+mn-lt"/>
                <a:ea typeface="+mn-ea"/>
                <a:cs typeface="+mn-cs"/>
              </a:rPr>
              <a:t>的预训练语言模型作为一个元优化器；</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）通过正向计算，根据示范例子产生元梯度；</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）通过关注，将元梯度应用于原始语言模型，建立一个</a:t>
            </a:r>
            <a:r>
              <a:rPr lang="en-US" altLang="zh-CN" sz="1200" kern="1200" dirty="0">
                <a:solidFill>
                  <a:schemeClr val="tx1"/>
                </a:solidFill>
                <a:effectLst/>
                <a:latin typeface="+mn-lt"/>
                <a:ea typeface="+mn-ea"/>
                <a:cs typeface="+mn-cs"/>
              </a:rPr>
              <a:t>ICL</a:t>
            </a:r>
            <a:r>
              <a:rPr lang="zh-CN" altLang="en-US" sz="1200" kern="1200" dirty="0">
                <a:solidFill>
                  <a:schemeClr val="tx1"/>
                </a:solidFill>
                <a:effectLst/>
                <a:latin typeface="+mn-lt"/>
                <a:ea typeface="+mn-ea"/>
                <a:cs typeface="+mn-cs"/>
              </a:rPr>
              <a:t>模型。</a:t>
            </a:r>
          </a:p>
        </p:txBody>
      </p:sp>
      <p:sp>
        <p:nvSpPr>
          <p:cNvPr id="26"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C09B811-8E1C-4CAF-91E0-B25D0DBC849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幻灯片图像占位符 1"/>
          <p:cNvSpPr>
            <a:spLocks noGrp="1" noRot="1" noChangeAspect="1"/>
          </p:cNvSpPr>
          <p:nvPr>
            <p:ph type="sldImg"/>
          </p:nvPr>
        </p:nvSpPr>
        <p:spPr/>
        <p:txBody>
          <a:bodyPr/>
          <a:lstStyle/>
          <a:p>
            <a:endParaRPr/>
          </a:p>
        </p:txBody>
      </p:sp>
      <p:sp>
        <p:nvSpPr>
          <p:cNvPr id="3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3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C09B811-8E1C-4CAF-91E0-B25D0DBC849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幻灯片图像占位符 1"/>
          <p:cNvSpPr>
            <a:spLocks noGrp="1" noRot="1" noChangeAspect="1"/>
          </p:cNvSpPr>
          <p:nvPr>
            <p:ph type="sldImg"/>
          </p:nvPr>
        </p:nvSpPr>
        <p:spPr/>
        <p:txBody>
          <a:bodyPr/>
          <a:lstStyle/>
          <a:p>
            <a:endParaRPr/>
          </a:p>
        </p:txBody>
      </p:sp>
      <p:sp>
        <p:nvSpPr>
          <p:cNvPr id="3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3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C09B811-8E1C-4CAF-91E0-B25D0DBC849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幻灯片图像占位符 1"/>
          <p:cNvSpPr>
            <a:spLocks noGrp="1" noRot="1" noChangeAspect="1"/>
          </p:cNvSpPr>
          <p:nvPr>
            <p:ph type="sldImg"/>
          </p:nvPr>
        </p:nvSpPr>
        <p:spPr/>
        <p:txBody>
          <a:bodyPr/>
          <a:lstStyle/>
          <a:p>
            <a:endParaRPr/>
          </a:p>
        </p:txBody>
      </p:sp>
      <p:sp>
        <p:nvSpPr>
          <p:cNvPr id="3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3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C09B811-8E1C-4CAF-91E0-B25D0DBC849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幻灯片图像占位符 1"/>
          <p:cNvSpPr>
            <a:spLocks noGrp="1" noRot="1" noChangeAspect="1"/>
          </p:cNvSpPr>
          <p:nvPr>
            <p:ph type="sldImg"/>
          </p:nvPr>
        </p:nvSpPr>
        <p:spPr/>
        <p:txBody>
          <a:bodyPr/>
          <a:lstStyle/>
          <a:p>
            <a:endParaRPr/>
          </a:p>
        </p:txBody>
      </p:sp>
      <p:sp>
        <p:nvSpPr>
          <p:cNvPr id="3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3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C09B811-8E1C-4CAF-91E0-B25D0DBC849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矩形 5"/>
          <p:cNvSpPr/>
          <p:nvPr userDrawn="1"/>
        </p:nvSpPr>
        <p:spPr>
          <a:xfrm>
            <a:off x="1" y="0"/>
            <a:ext cx="12192000" cy="6858000"/>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3" name="标题 1"/>
          <p:cNvSpPr>
            <a:spLocks noGrp="1"/>
          </p:cNvSpPr>
          <p:nvPr>
            <p:ph type="title"/>
          </p:nvPr>
        </p:nvSpPr>
        <p:spPr>
          <a:xfrm>
            <a:off x="262592" y="-18256"/>
            <a:ext cx="6049459" cy="1143000"/>
          </a:xfrm>
        </p:spPr>
        <p:txBody>
          <a:bodyPr>
            <a:normAutofit/>
          </a:bodyPr>
          <a:lstStyle>
            <a:lvl1pPr algn="l">
              <a:defRPr sz="3600" b="1" cap="none" spc="0">
                <a:ln w="18415" cmpd="sng">
                  <a:noFill/>
                  <a:prstDash val="solid"/>
                </a:ln>
                <a:solidFill>
                  <a:schemeClr val="tx2"/>
                </a:solidFill>
                <a:effectLst/>
              </a:defRPr>
            </a:lvl1pPr>
          </a:lstStyle>
          <a:p>
            <a:r>
              <a:rPr lang="zh-CN" altLang="en-US" dirty="0"/>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5"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2025/4/17</a:t>
            </a:fld>
            <a:endParaRPr lang="zh-CN" altLang="en-US">
              <a:solidFill>
                <a:prstClr val="black">
                  <a:tint val="75000"/>
                </a:prstClr>
              </a:solidFill>
            </a:endParaRPr>
          </a:p>
        </p:txBody>
      </p:sp>
      <p:sp>
        <p:nvSpPr>
          <p:cNvPr id="6"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9"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Blank-2">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cSld name="2_标题幻灯片">
    <p:bg>
      <p:bgPr>
        <a:solidFill>
          <a:schemeClr val="bg1"/>
        </a:solidFill>
        <a:effectLst/>
      </p:bgPr>
    </p:bg>
    <p:spTree>
      <p:nvGrpSpPr>
        <p:cNvPr id="1" name=""/>
        <p:cNvGrpSpPr/>
        <p:nvPr/>
      </p:nvGrpSpPr>
      <p:grpSpPr>
        <a:xfrm>
          <a:off x="0" y="0"/>
          <a:ext cx="0" cy="0"/>
          <a:chOff x="0" y="0"/>
          <a:chExt cx="0" cy="0"/>
        </a:xfrm>
      </p:grpSpPr>
      <p:sp>
        <p:nvSpPr>
          <p:cNvPr id="12" name="流程图: 过程 1"/>
          <p:cNvSpPr/>
          <p:nvPr userDrawn="1"/>
        </p:nvSpPr>
        <p:spPr>
          <a:xfrm rot="5400000">
            <a:off x="6010275" y="676275"/>
            <a:ext cx="171450" cy="12192000"/>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流程图: 过程 8"/>
          <p:cNvSpPr/>
          <p:nvPr userDrawn="1"/>
        </p:nvSpPr>
        <p:spPr>
          <a:xfrm rot="5400000" flipH="1">
            <a:off x="10966186" y="5584561"/>
            <a:ext cx="328612" cy="2123016"/>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9474 w 10000"/>
              <a:gd name="connsiteY2-6" fmla="*/ 9062 h 10000"/>
              <a:gd name="connsiteX3-7" fmla="*/ 0 w 10000"/>
              <a:gd name="connsiteY3-8" fmla="*/ 10000 h 10000"/>
              <a:gd name="connsiteX4-9" fmla="*/ 0 w 10000"/>
              <a:gd name="connsiteY4-10" fmla="*/ 0 h 10000"/>
              <a:gd name="connsiteX0-11" fmla="*/ 0 w 10075"/>
              <a:gd name="connsiteY0-12" fmla="*/ 0 h 10000"/>
              <a:gd name="connsiteX1-13" fmla="*/ 10000 w 10075"/>
              <a:gd name="connsiteY1-14" fmla="*/ 0 h 10000"/>
              <a:gd name="connsiteX2-15" fmla="*/ 10028 w 10075"/>
              <a:gd name="connsiteY2-16" fmla="*/ 8891 h 10000"/>
              <a:gd name="connsiteX3-17" fmla="*/ 0 w 10075"/>
              <a:gd name="connsiteY3-18" fmla="*/ 10000 h 10000"/>
              <a:gd name="connsiteX4-19" fmla="*/ 0 w 10075"/>
              <a:gd name="connsiteY4-20" fmla="*/ 0 h 10000"/>
              <a:gd name="connsiteX0-21" fmla="*/ 0 w 10335"/>
              <a:gd name="connsiteY0-22" fmla="*/ 0 h 10000"/>
              <a:gd name="connsiteX1-23" fmla="*/ 10000 w 10335"/>
              <a:gd name="connsiteY1-24" fmla="*/ 0 h 10000"/>
              <a:gd name="connsiteX2-25" fmla="*/ 10305 w 10335"/>
              <a:gd name="connsiteY2-26" fmla="*/ 8891 h 10000"/>
              <a:gd name="connsiteX3-27" fmla="*/ 0 w 10335"/>
              <a:gd name="connsiteY3-28" fmla="*/ 10000 h 10000"/>
              <a:gd name="connsiteX4-29" fmla="*/ 0 w 10335"/>
              <a:gd name="connsiteY4-30" fmla="*/ 0 h 10000"/>
              <a:gd name="connsiteX0-31" fmla="*/ 0 w 10000"/>
              <a:gd name="connsiteY0-32" fmla="*/ 0 h 10000"/>
              <a:gd name="connsiteX1-33" fmla="*/ 10000 w 10000"/>
              <a:gd name="connsiteY1-34" fmla="*/ 0 h 10000"/>
              <a:gd name="connsiteX2-35" fmla="*/ 9751 w 10000"/>
              <a:gd name="connsiteY2-36" fmla="*/ 9062 h 10000"/>
              <a:gd name="connsiteX3-37" fmla="*/ 0 w 10000"/>
              <a:gd name="connsiteY3-38" fmla="*/ 10000 h 10000"/>
              <a:gd name="connsiteX4-39" fmla="*/ 0 w 10000"/>
              <a:gd name="connsiteY4-4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0" y="0"/>
                </a:moveTo>
                <a:lnTo>
                  <a:pt x="10000" y="0"/>
                </a:lnTo>
                <a:cubicBezTo>
                  <a:pt x="9825" y="3021"/>
                  <a:pt x="9926" y="6041"/>
                  <a:pt x="9751" y="9062"/>
                </a:cubicBezTo>
                <a:lnTo>
                  <a:pt x="0" y="10000"/>
                </a:lnTo>
                <a:lnTo>
                  <a:pt x="0" y="0"/>
                </a:lnTo>
                <a:close/>
              </a:path>
            </a:pathLst>
          </a:cu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4" name="图片 3"/>
          <p:cNvPicPr>
            <a:picLocks noChangeAspect="1"/>
          </p:cNvPicPr>
          <p:nvPr userDrawn="1"/>
        </p:nvPicPr>
        <p:blipFill>
          <a:blip r:embed="rId2">
            <a:biLevel thresh="50000"/>
            <a:grayscl/>
          </a:blip>
          <a:srcRect t="77927" r="53951"/>
          <a:stretch>
            <a:fillRect/>
          </a:stretch>
        </p:blipFill>
        <p:spPr bwMode="auto">
          <a:xfrm>
            <a:off x="10439401" y="6523038"/>
            <a:ext cx="1538817" cy="311150"/>
          </a:xfrm>
          <a:prstGeom prst="rect">
            <a:avLst/>
          </a:prstGeom>
          <a:noFill/>
          <a:ln>
            <a:noFill/>
          </a:ln>
        </p:spPr>
      </p:pic>
      <p:cxnSp>
        <p:nvCxnSpPr>
          <p:cNvPr id="15" name="直接连接符 4"/>
          <p:cNvCxnSpPr/>
          <p:nvPr userDrawn="1"/>
        </p:nvCxnSpPr>
        <p:spPr bwMode="auto">
          <a:xfrm>
            <a:off x="368300" y="828675"/>
            <a:ext cx="11455400" cy="0"/>
          </a:xfrm>
          <a:prstGeom prst="line">
            <a:avLst/>
          </a:prstGeom>
          <a:solidFill>
            <a:schemeClr val="accent1"/>
          </a:solidFill>
          <a:ln w="19050" cap="flat" cmpd="sng" algn="ctr">
            <a:solidFill>
              <a:srgbClr val="1557AE"/>
            </a:solidFill>
            <a:prstDash val="solid"/>
            <a:round/>
            <a:headEnd type="none" w="med" len="med"/>
            <a:tailEnd type="none" w="med" len="med"/>
          </a:ln>
          <a:effectLst/>
        </p:spPr>
      </p:cxnSp>
      <p:sp>
        <p:nvSpPr>
          <p:cNvPr id="16" name="燕尾形 5"/>
          <p:cNvSpPr/>
          <p:nvPr userDrawn="1"/>
        </p:nvSpPr>
        <p:spPr bwMode="auto">
          <a:xfrm>
            <a:off x="393701" y="384955"/>
            <a:ext cx="368300" cy="349904"/>
          </a:xfrm>
          <a:prstGeom prst="chevron">
            <a:avLst>
              <a:gd name="adj" fmla="val 37480"/>
            </a:avLst>
          </a:prstGeom>
          <a:solidFill>
            <a:srgbClr val="1557A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7" name="燕尾形 6"/>
          <p:cNvSpPr/>
          <p:nvPr userDrawn="1"/>
        </p:nvSpPr>
        <p:spPr bwMode="auto">
          <a:xfrm>
            <a:off x="751243" y="386389"/>
            <a:ext cx="368300" cy="349904"/>
          </a:xfrm>
          <a:prstGeom prst="chevron">
            <a:avLst>
              <a:gd name="adj" fmla="val 37480"/>
            </a:avLst>
          </a:prstGeom>
          <a:solidFill>
            <a:srgbClr val="1557A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19" name="矩形 5"/>
          <p:cNvSpPr/>
          <p:nvPr userDrawn="1"/>
        </p:nvSpPr>
        <p:spPr>
          <a:xfrm>
            <a:off x="1" y="0"/>
            <a:ext cx="12192000" cy="6858000"/>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20" name="标题 1"/>
          <p:cNvSpPr>
            <a:spLocks noGrp="1"/>
          </p:cNvSpPr>
          <p:nvPr>
            <p:ph type="title"/>
          </p:nvPr>
        </p:nvSpPr>
        <p:spPr>
          <a:xfrm>
            <a:off x="262592" y="-18256"/>
            <a:ext cx="6049459" cy="1143000"/>
          </a:xfrm>
        </p:spPr>
        <p:txBody>
          <a:bodyPr>
            <a:normAutofit/>
          </a:bodyPr>
          <a:lstStyle>
            <a:lvl1pPr algn="l">
              <a:defRPr sz="3600" b="1" cap="none" spc="0">
                <a:ln w="18415" cmpd="sng">
                  <a:noFill/>
                  <a:prstDash val="solid"/>
                </a:ln>
                <a:solidFill>
                  <a:schemeClr val="tx2"/>
                </a:solidFill>
                <a:effectLst/>
              </a:defRPr>
            </a:lvl1pPr>
          </a:lstStyle>
          <a:p>
            <a:r>
              <a:rPr lang="zh-CN" altLang="en-US" dirty="0"/>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2" name="日期占位符 1"/>
          <p:cNvSpPr>
            <a:spLocks noGrp="1"/>
          </p:cNvSpPr>
          <p:nvPr>
            <p:ph type="dt" sz="half" idx="10"/>
          </p:nvPr>
        </p:nvSpPr>
        <p:spPr/>
        <p:txBody>
          <a:bodyPr/>
          <a:lstStyle/>
          <a:p>
            <a:endParaRPr lang="zh-CN" altLang="en-US">
              <a:solidFill>
                <a:prstClr val="black">
                  <a:tint val="75000"/>
                </a:prstClr>
              </a:solidFill>
            </a:endParaRPr>
          </a:p>
        </p:txBody>
      </p:sp>
      <p:sp>
        <p:nvSpPr>
          <p:cNvPr id="2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2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6"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1_Blank-2">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l="-1000" r="-7000" b="-5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1" y="274638"/>
            <a:ext cx="109728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09601" y="1600202"/>
            <a:ext cx="109728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599" y="6356352"/>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t>2025/4/17</a:t>
            </a:fld>
            <a:endParaRPr lang="zh-CN" altLang="en-US">
              <a:solidFill>
                <a:prstClr val="black">
                  <a:tint val="75000"/>
                </a:prstClr>
              </a:solidFill>
            </a:endParaRPr>
          </a:p>
        </p:txBody>
      </p:sp>
      <p:sp>
        <p:nvSpPr>
          <p:cNvPr id="5" name="页脚占位符 4"/>
          <p:cNvSpPr>
            <a:spLocks noGrp="1"/>
          </p:cNvSpPr>
          <p:nvPr>
            <p:ph type="ftr" sz="quarter" idx="3"/>
          </p:nvPr>
        </p:nvSpPr>
        <p:spPr>
          <a:xfrm>
            <a:off x="4165601" y="6356352"/>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737601" y="6356352"/>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ctr" defTabSz="914400" rtl="0" eaLnBrk="1" latinLnBrk="0" hangingPunct="1">
        <a:spcBef>
          <a:spcPct val="0"/>
        </a:spcBef>
        <a:buNone/>
        <a:defRPr sz="4400" kern="1200">
          <a:solidFill>
            <a:srgbClr val="45497B"/>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rgbClr val="45497B"/>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rgbClr val="45497B"/>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rgbClr val="45497B"/>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45497B"/>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45497B"/>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6" cstate="screen">
            <a:lum/>
          </a:blip>
          <a:srcRect/>
          <a:stretch>
            <a:fillRect/>
          </a:stretch>
        </a:blipFill>
        <a:effectLst/>
      </p:bgPr>
    </p:bg>
    <p:spTree>
      <p:nvGrpSpPr>
        <p:cNvPr id="1" name=""/>
        <p:cNvGrpSpPr/>
        <p:nvPr/>
      </p:nvGrpSpPr>
      <p:grpSpPr>
        <a:xfrm>
          <a:off x="0" y="0"/>
          <a:ext cx="0" cy="0"/>
          <a:chOff x="0" y="0"/>
          <a:chExt cx="0" cy="0"/>
        </a:xfrm>
      </p:grpSpPr>
      <p:sp>
        <p:nvSpPr>
          <p:cNvPr id="8" name="标题占位符 1"/>
          <p:cNvSpPr>
            <a:spLocks noGrp="1"/>
          </p:cNvSpPr>
          <p:nvPr>
            <p:ph type="title"/>
          </p:nvPr>
        </p:nvSpPr>
        <p:spPr>
          <a:xfrm>
            <a:off x="609601" y="274638"/>
            <a:ext cx="109728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9" name="文本占位符 2"/>
          <p:cNvSpPr>
            <a:spLocks noGrp="1"/>
          </p:cNvSpPr>
          <p:nvPr>
            <p:ph type="body" idx="1"/>
          </p:nvPr>
        </p:nvSpPr>
        <p:spPr>
          <a:xfrm>
            <a:off x="609601" y="1600202"/>
            <a:ext cx="109728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日期占位符 3"/>
          <p:cNvSpPr>
            <a:spLocks noGrp="1"/>
          </p:cNvSpPr>
          <p:nvPr>
            <p:ph type="dt" sz="half" idx="2"/>
          </p:nvPr>
        </p:nvSpPr>
        <p:spPr>
          <a:xfrm>
            <a:off x="609599" y="6356352"/>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solidFill>
                <a:prstClr val="black">
                  <a:tint val="75000"/>
                </a:prstClr>
              </a:solidFill>
            </a:endParaRPr>
          </a:p>
        </p:txBody>
      </p:sp>
      <p:sp>
        <p:nvSpPr>
          <p:cNvPr id="11" name="页脚占位符 4"/>
          <p:cNvSpPr>
            <a:spLocks noGrp="1"/>
          </p:cNvSpPr>
          <p:nvPr>
            <p:ph type="ftr" sz="quarter" idx="3"/>
          </p:nvPr>
        </p:nvSpPr>
        <p:spPr>
          <a:xfrm>
            <a:off x="4165601" y="6356352"/>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12" name="灯片编号占位符 5"/>
          <p:cNvSpPr>
            <a:spLocks noGrp="1"/>
          </p:cNvSpPr>
          <p:nvPr>
            <p:ph type="sldNum" sz="quarter" idx="4"/>
          </p:nvPr>
        </p:nvSpPr>
        <p:spPr>
          <a:xfrm>
            <a:off x="8737601" y="6356352"/>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Lst>
  <p:hf hdr="0" ftr="0"/>
  <p:txStyles>
    <p:titleStyle>
      <a:lvl1pPr algn="ctr" defTabSz="914400" rtl="0" eaLnBrk="1" latinLnBrk="0" hangingPunct="1">
        <a:spcBef>
          <a:spcPct val="0"/>
        </a:spcBef>
        <a:buNone/>
        <a:defRPr sz="4400" kern="1200">
          <a:solidFill>
            <a:srgbClr val="45497B"/>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rgbClr val="45497B"/>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rgbClr val="45497B"/>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rgbClr val="45497B"/>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45497B"/>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45497B"/>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55625" y="1644015"/>
            <a:ext cx="11082020" cy="1076325"/>
          </a:xfrm>
          <a:prstGeom prst="rect">
            <a:avLst/>
          </a:prstGeom>
          <a:noFill/>
        </p:spPr>
        <p:txBody>
          <a:bodyPr wrap="square" rtlCol="0">
            <a:spAutoFit/>
          </a:bodyPr>
          <a:lstStyle/>
          <a:p>
            <a:pPr indent="0" fontAlgn="auto" latinLnBrk="1"/>
            <a:r>
              <a:rPr lang="en-US" altLang="zh-CN" sz="3200" b="1" dirty="0">
                <a:solidFill>
                  <a:schemeClr val="tx1"/>
                </a:solidFill>
                <a:latin typeface="+mj-ea"/>
                <a:ea typeface="+mj-ea"/>
              </a:rPr>
              <a:t>Why Can GPT Learn </a:t>
            </a:r>
            <a:r>
              <a:rPr lang="en-US" altLang="zh-CN" sz="3200" b="1" dirty="0" err="1">
                <a:solidFill>
                  <a:schemeClr val="tx1"/>
                </a:solidFill>
                <a:latin typeface="+mj-ea"/>
                <a:ea typeface="+mj-ea"/>
              </a:rPr>
              <a:t>In-Context?Language</a:t>
            </a:r>
            <a:r>
              <a:rPr lang="en-US" altLang="zh-CN" sz="3200" b="1" dirty="0">
                <a:solidFill>
                  <a:schemeClr val="tx1"/>
                </a:solidFill>
                <a:latin typeface="+mj-ea"/>
                <a:ea typeface="+mj-ea"/>
              </a:rPr>
              <a:t> Models Implicitly Perform Gradient Descent </a:t>
            </a:r>
            <a:r>
              <a:rPr lang="en-US" altLang="zh-CN" sz="3200" b="1" dirty="0" err="1">
                <a:solidFill>
                  <a:schemeClr val="tx1"/>
                </a:solidFill>
                <a:latin typeface="+mj-ea"/>
                <a:ea typeface="+mj-ea"/>
              </a:rPr>
              <a:t>asMeta</a:t>
            </a:r>
            <a:r>
              <a:rPr lang="en-US" altLang="zh-CN" sz="3200" b="1" dirty="0">
                <a:solidFill>
                  <a:schemeClr val="tx1"/>
                </a:solidFill>
                <a:latin typeface="+mj-ea"/>
                <a:ea typeface="+mj-ea"/>
              </a:rPr>
              <a:t>-Optimizers</a:t>
            </a:r>
          </a:p>
        </p:txBody>
      </p:sp>
      <p:sp>
        <p:nvSpPr>
          <p:cNvPr id="2" name="文本框 1"/>
          <p:cNvSpPr txBox="1"/>
          <p:nvPr/>
        </p:nvSpPr>
        <p:spPr>
          <a:xfrm>
            <a:off x="5287010" y="5321300"/>
            <a:ext cx="1617980" cy="460375"/>
          </a:xfrm>
          <a:prstGeom prst="rect">
            <a:avLst/>
          </a:prstGeom>
          <a:noFill/>
        </p:spPr>
        <p:txBody>
          <a:bodyPr wrap="square" rtlCol="0">
            <a:spAutoFit/>
          </a:bodyPr>
          <a:lstStyle/>
          <a:p>
            <a:r>
              <a:rPr lang="en-US" altLang="zh-CN" sz="2400" b="1">
                <a:solidFill>
                  <a:schemeClr val="tx1"/>
                </a:solidFill>
              </a:rPr>
              <a:t>2025.04.17</a:t>
            </a:r>
          </a:p>
        </p:txBody>
      </p:sp>
      <p:sp>
        <p:nvSpPr>
          <p:cNvPr id="4" name="文本框 0"/>
          <p:cNvSpPr txBox="1"/>
          <p:nvPr/>
        </p:nvSpPr>
        <p:spPr>
          <a:xfrm>
            <a:off x="1456055" y="3429000"/>
            <a:ext cx="9381490" cy="1066165"/>
          </a:xfrm>
          <a:prstGeom prst="rect">
            <a:avLst/>
          </a:prstGeom>
          <a:noFill/>
        </p:spPr>
        <p:txBody>
          <a:bodyPr wrap="square" rtlCol="0">
            <a:noAutofit/>
          </a:bodyPr>
          <a:lstStyle/>
          <a:p>
            <a:pPr algn="ctr"/>
            <a:r>
              <a:rPr lang="en-US" altLang="zh-CN"/>
              <a:t>Damai Daiy∗, Yutao Sunk∗, Li Dongz, Yaru Haoz, Shuming Maz, Zhifang Suiy, Furu Weizy {daidamai,szf}@pku.edu.cn</a:t>
            </a:r>
          </a:p>
          <a:p>
            <a:pPr algn="ctr"/>
            <a:r>
              <a:rPr lang="en-US" altLang="zh-CN"/>
              <a:t>{lidong1,fuwei}@microsoft.com</a:t>
            </a:r>
          </a:p>
          <a:p>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标题 1"/>
          <p:cNvSpPr>
            <a:spLocks noGrp="1"/>
          </p:cNvSpPr>
          <p:nvPr>
            <p:ph type="title"/>
          </p:nvPr>
        </p:nvSpPr>
        <p:spPr>
          <a:xfrm>
            <a:off x="262890" y="-18415"/>
            <a:ext cx="8676005" cy="1143000"/>
          </a:xfrm>
        </p:spPr>
        <p:txBody>
          <a:bodyPr>
            <a:normAutofit/>
          </a:bodyPr>
          <a:lstStyle/>
          <a:p>
            <a:r>
              <a:rPr lang="zh-CN" altLang="en-US" dirty="0">
                <a:solidFill>
                  <a:srgbClr val="373863"/>
                </a:solidFill>
                <a:ea typeface="+mn-ea"/>
                <a:cs typeface="+mn-ea"/>
              </a:rPr>
              <a:t>总结</a:t>
            </a:r>
          </a:p>
        </p:txBody>
      </p:sp>
      <p:sp>
        <p:nvSpPr>
          <p:cNvPr id="120" name="AutoShape 2" descr="https://gss1.bdstatic.com/9vo3dSag_xI4khGkpoWK1HF6hhy/baike/w%3D268%3Bg%3D0/sign=60c889ffb051f819f125044ce28f2dd0/ae51f3deb48f8c54cd34cafb3a292df5e1fe7f7a.jpg"/>
          <p:cNvSpPr>
            <a:spLocks noChangeAspect="1" noChangeArrowheads="1"/>
          </p:cNvSpPr>
          <p:nvPr/>
        </p:nvSpPr>
        <p:spPr bwMode="auto">
          <a:xfrm>
            <a:off x="156369" y="-144463"/>
            <a:ext cx="304800" cy="304801"/>
          </a:xfrm>
          <a:prstGeom prst="rect">
            <a:avLst/>
          </a:prstGeom>
          <a:noFill/>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sp>
        <p:nvSpPr>
          <p:cNvPr id="121" name="AutoShape 4" descr="https://timgsa.baidu.com/timg?image&amp;quality=80&amp;size=b9999_10000&amp;sec=1534347048607&amp;di=194b5e3fec4edddfcfe4e8550f664772&amp;imgtype=0&amp;src=http%3A%2F%2Fqstatic.zuimeia.com%2Fimg%2Ficons%2Fcld%2F2017121523255766628_350x350.jpeg"/>
          <p:cNvSpPr>
            <a:spLocks noChangeAspect="1" noChangeArrowheads="1"/>
          </p:cNvSpPr>
          <p:nvPr/>
        </p:nvSpPr>
        <p:spPr bwMode="auto">
          <a:xfrm>
            <a:off x="308769" y="7938"/>
            <a:ext cx="304800" cy="304801"/>
          </a:xfrm>
          <a:prstGeom prst="rect">
            <a:avLst/>
          </a:prstGeom>
          <a:noFill/>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cxnSp>
        <p:nvCxnSpPr>
          <p:cNvPr id="122" name="直接连接符 10"/>
          <p:cNvCxnSpPr/>
          <p:nvPr/>
        </p:nvCxnSpPr>
        <p:spPr>
          <a:xfrm>
            <a:off x="236432" y="888529"/>
            <a:ext cx="11764992" cy="0"/>
          </a:xfrm>
          <a:prstGeom prst="line">
            <a:avLst/>
          </a:prstGeom>
          <a:ln>
            <a:solidFill>
              <a:srgbClr val="373863"/>
            </a:solidFill>
          </a:ln>
        </p:spPr>
        <p:style>
          <a:lnRef idx="1">
            <a:schemeClr val="dk1"/>
          </a:lnRef>
          <a:fillRef idx="0">
            <a:schemeClr val="dk1"/>
          </a:fillRef>
          <a:effectRef idx="0">
            <a:schemeClr val="dk1"/>
          </a:effectRef>
          <a:fontRef idx="minor">
            <a:schemeClr val="tx1"/>
          </a:fontRef>
        </p:style>
      </p:cxnSp>
      <p:pic>
        <p:nvPicPr>
          <p:cNvPr id="123" name="图片 19"/>
          <p:cNvPicPr>
            <a:picLocks noChangeAspect="1"/>
          </p:cNvPicPr>
          <p:nvPr/>
        </p:nvPicPr>
        <p:blipFill>
          <a:blip r:embed="rId3"/>
          <a:stretch>
            <a:fillRect/>
          </a:stretch>
        </p:blipFill>
        <p:spPr>
          <a:xfrm>
            <a:off x="9215965" y="41189"/>
            <a:ext cx="2976035" cy="969056"/>
          </a:xfrm>
          <a:prstGeom prst="rect">
            <a:avLst/>
          </a:prstGeom>
        </p:spPr>
      </p:pic>
      <p:sp>
        <p:nvSpPr>
          <p:cNvPr id="124" name="Rectangle 4"/>
          <p:cNvSpPr>
            <a:spLocks noChangeArrowheads="1"/>
          </p:cNvSpPr>
          <p:nvPr/>
        </p:nvSpPr>
        <p:spPr bwMode="auto">
          <a:xfrm>
            <a:off x="0" y="0"/>
            <a:ext cx="12192000" cy="0"/>
          </a:xfrm>
          <a:prstGeom prst="rect">
            <a:avLst/>
          </a:prstGeom>
          <a:noFill/>
          <a:ln>
            <a:noFill/>
          </a:ln>
          <a:effec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sp>
        <p:nvSpPr>
          <p:cNvPr id="125" name="矩形 34"/>
          <p:cNvSpPr/>
          <p:nvPr/>
        </p:nvSpPr>
        <p:spPr>
          <a:xfrm>
            <a:off x="156369" y="1051375"/>
            <a:ext cx="11764992" cy="1322070"/>
          </a:xfrm>
          <a:prstGeom prst="rect">
            <a:avLst/>
          </a:prstGeom>
        </p:spPr>
        <p:txBody>
          <a:bodyPr wrap="square">
            <a:spAutoFit/>
          </a:bodyPr>
          <a:lstStyle/>
          <a:p>
            <a:pPr marL="342900" indent="-342900">
              <a:buFont typeface="Wingdings" panose="05000000000000000000" pitchFamily="2" charset="2"/>
              <a:buChar char="Ø"/>
            </a:pPr>
            <a:r>
              <a:rPr lang="zh-CN" altLang="en-US" sz="2000" dirty="0">
                <a:latin typeface="微软雅黑" panose="020B0503020204020204" charset="-122"/>
                <a:ea typeface="微软雅黑" panose="020B0503020204020204" charset="-122"/>
                <a:cs typeface="Arial" panose="020B0604020202020204" pitchFamily="34" charset="0"/>
              </a:rPr>
              <a:t>当前仅考虑基于</a:t>
            </a:r>
            <a:r>
              <a:rPr lang="en-US" altLang="zh-CN" sz="2000" dirty="0">
                <a:latin typeface="微软雅黑" panose="020B0503020204020204" charset="-122"/>
                <a:ea typeface="微软雅黑" panose="020B0503020204020204" charset="-122"/>
                <a:cs typeface="Arial" panose="020B0604020202020204" pitchFamily="34" charset="0"/>
              </a:rPr>
              <a:t>transformer</a:t>
            </a:r>
            <a:r>
              <a:rPr lang="zh-CN" altLang="en-US" sz="2000" dirty="0">
                <a:latin typeface="微软雅黑" panose="020B0503020204020204" charset="-122"/>
                <a:ea typeface="微软雅黑" panose="020B0503020204020204" charset="-122"/>
                <a:cs typeface="Arial" panose="020B0604020202020204" pitchFamily="34" charset="0"/>
              </a:rPr>
              <a:t>的上下文学习，因为</a:t>
            </a:r>
            <a:r>
              <a:rPr lang="en-US" altLang="zh-CN" sz="2000" dirty="0">
                <a:latin typeface="微软雅黑" panose="020B0503020204020204" charset="-122"/>
                <a:ea typeface="微软雅黑" panose="020B0503020204020204" charset="-122"/>
                <a:cs typeface="Arial" panose="020B0604020202020204" pitchFamily="34" charset="0"/>
              </a:rPr>
              <a:t>Transformer</a:t>
            </a:r>
            <a:r>
              <a:rPr lang="zh-CN" altLang="en-US" sz="2000" dirty="0">
                <a:latin typeface="微软雅黑" panose="020B0503020204020204" charset="-122"/>
                <a:ea typeface="微软雅黑" panose="020B0503020204020204" charset="-122"/>
                <a:cs typeface="Arial" panose="020B0604020202020204" pitchFamily="34" charset="0"/>
              </a:rPr>
              <a:t>是当前</a:t>
            </a:r>
            <a:r>
              <a:rPr lang="en-US" altLang="zh-CN" sz="2000" dirty="0">
                <a:latin typeface="微软雅黑" panose="020B0503020204020204" charset="-122"/>
                <a:ea typeface="微软雅黑" panose="020B0503020204020204" charset="-122"/>
                <a:cs typeface="Arial" panose="020B0604020202020204" pitchFamily="34" charset="0"/>
              </a:rPr>
              <a:t>NLP</a:t>
            </a:r>
            <a:r>
              <a:rPr lang="zh-CN" altLang="en-US" sz="2000" dirty="0">
                <a:latin typeface="微软雅黑" panose="020B0503020204020204" charset="-122"/>
                <a:ea typeface="微软雅黑" panose="020B0503020204020204" charset="-122"/>
                <a:cs typeface="Arial" panose="020B0604020202020204" pitchFamily="34" charset="0"/>
              </a:rPr>
              <a:t>的主流架构。然而，至于上下文学习本身，弄清楚它如何在其他架构中工作也是一个有意义的问题。</a:t>
            </a:r>
          </a:p>
          <a:p>
            <a:pPr indent="0">
              <a:buFont typeface="Wingdings" panose="05000000000000000000" pitchFamily="2" charset="2"/>
              <a:buNone/>
            </a:pPr>
            <a:endParaRPr lang="zh-CN" altLang="en-US" sz="2000" dirty="0">
              <a:latin typeface="微软雅黑" panose="020B0503020204020204" charset="-122"/>
              <a:ea typeface="微软雅黑" panose="020B0503020204020204" charset="-122"/>
              <a:cs typeface="Arial" panose="020B0604020202020204" pitchFamily="34" charset="0"/>
            </a:endParaRPr>
          </a:p>
          <a:p>
            <a:pPr marL="342900" indent="-342900">
              <a:buFont typeface="Wingdings" panose="05000000000000000000" pitchFamily="2" charset="2"/>
              <a:buChar char="Ø"/>
            </a:pPr>
            <a:r>
              <a:rPr lang="zh-CN" altLang="en-US" sz="2000" dirty="0">
                <a:latin typeface="微软雅黑" panose="020B0503020204020204" charset="-122"/>
                <a:ea typeface="微软雅黑" panose="020B0503020204020204" charset="-122"/>
                <a:cs typeface="Arial" panose="020B0604020202020204" pitchFamily="34" charset="0"/>
              </a:rPr>
              <a:t>虽然分类是上下文学习的一个典型应用，但本文没有考虑其他任务，可以在将来进行研究。</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标题 1"/>
          <p:cNvSpPr>
            <a:spLocks noGrp="1"/>
          </p:cNvSpPr>
          <p:nvPr>
            <p:ph type="title"/>
          </p:nvPr>
        </p:nvSpPr>
        <p:spPr>
          <a:xfrm>
            <a:off x="262592" y="-18256"/>
            <a:ext cx="6049459" cy="1143000"/>
          </a:xfrm>
        </p:spPr>
        <p:txBody>
          <a:bodyPr/>
          <a:lstStyle/>
          <a:p>
            <a:r>
              <a:rPr lang="en-US" altLang="zh-CN" dirty="0">
                <a:solidFill>
                  <a:srgbClr val="373863"/>
                </a:solidFill>
                <a:ea typeface="+mn-ea"/>
                <a:cs typeface="+mn-ea"/>
              </a:rPr>
              <a:t> </a:t>
            </a:r>
            <a:r>
              <a:rPr lang="zh-CN" altLang="en-US" dirty="0">
                <a:solidFill>
                  <a:srgbClr val="373863"/>
                </a:solidFill>
                <a:ea typeface="+mn-ea"/>
                <a:cs typeface="+mn-ea"/>
              </a:rPr>
              <a:t>概述</a:t>
            </a:r>
          </a:p>
        </p:txBody>
      </p:sp>
      <p:sp>
        <p:nvSpPr>
          <p:cNvPr id="92" name="AutoShape 2" descr="https://gss1.bdstatic.com/9vo3dSag_xI4khGkpoWK1HF6hhy/baike/w%3D268%3Bg%3D0/sign=60c889ffb051f819f125044ce28f2dd0/ae51f3deb48f8c54cd34cafb3a292df5e1fe7f7a.jpg"/>
          <p:cNvSpPr>
            <a:spLocks noChangeAspect="1" noChangeArrowheads="1"/>
          </p:cNvSpPr>
          <p:nvPr/>
        </p:nvSpPr>
        <p:spPr bwMode="auto">
          <a:xfrm>
            <a:off x="156369" y="-144463"/>
            <a:ext cx="304800" cy="304801"/>
          </a:xfrm>
          <a:prstGeom prst="rect">
            <a:avLst/>
          </a:prstGeom>
          <a:noFill/>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sp>
        <p:nvSpPr>
          <p:cNvPr id="93" name="AutoShape 4" descr="https://timgsa.baidu.com/timg?image&amp;quality=80&amp;size=b9999_10000&amp;sec=1534347048607&amp;di=194b5e3fec4edddfcfe4e8550f664772&amp;imgtype=0&amp;src=http%3A%2F%2Fqstatic.zuimeia.com%2Fimg%2Ficons%2Fcld%2F2017121523255766628_350x350.jpeg"/>
          <p:cNvSpPr>
            <a:spLocks noChangeAspect="1" noChangeArrowheads="1"/>
          </p:cNvSpPr>
          <p:nvPr/>
        </p:nvSpPr>
        <p:spPr bwMode="auto">
          <a:xfrm>
            <a:off x="308769" y="7938"/>
            <a:ext cx="304800" cy="304801"/>
          </a:xfrm>
          <a:prstGeom prst="rect">
            <a:avLst/>
          </a:prstGeom>
          <a:noFill/>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cxnSp>
        <p:nvCxnSpPr>
          <p:cNvPr id="94" name="直接连接符 10"/>
          <p:cNvCxnSpPr/>
          <p:nvPr/>
        </p:nvCxnSpPr>
        <p:spPr>
          <a:xfrm>
            <a:off x="236432" y="888529"/>
            <a:ext cx="11764992" cy="0"/>
          </a:xfrm>
          <a:prstGeom prst="line">
            <a:avLst/>
          </a:prstGeom>
          <a:ln>
            <a:solidFill>
              <a:srgbClr val="373863"/>
            </a:solidFill>
          </a:ln>
        </p:spPr>
        <p:style>
          <a:lnRef idx="1">
            <a:schemeClr val="dk1"/>
          </a:lnRef>
          <a:fillRef idx="0">
            <a:schemeClr val="dk1"/>
          </a:fillRef>
          <a:effectRef idx="0">
            <a:schemeClr val="dk1"/>
          </a:effectRef>
          <a:fontRef idx="minor">
            <a:schemeClr val="tx1"/>
          </a:fontRef>
        </p:style>
      </p:cxnSp>
      <p:pic>
        <p:nvPicPr>
          <p:cNvPr id="95" name="图片 19"/>
          <p:cNvPicPr>
            <a:picLocks noChangeAspect="1"/>
          </p:cNvPicPr>
          <p:nvPr/>
        </p:nvPicPr>
        <p:blipFill>
          <a:blip r:embed="rId3"/>
          <a:stretch>
            <a:fillRect/>
          </a:stretch>
        </p:blipFill>
        <p:spPr>
          <a:xfrm>
            <a:off x="9215965" y="41189"/>
            <a:ext cx="2976035" cy="969056"/>
          </a:xfrm>
          <a:prstGeom prst="rect">
            <a:avLst/>
          </a:prstGeom>
        </p:spPr>
      </p:pic>
      <p:sp>
        <p:nvSpPr>
          <p:cNvPr id="96" name="Rectangle 4"/>
          <p:cNvSpPr>
            <a:spLocks noChangeArrowheads="1"/>
          </p:cNvSpPr>
          <p:nvPr/>
        </p:nvSpPr>
        <p:spPr bwMode="auto">
          <a:xfrm>
            <a:off x="0" y="0"/>
            <a:ext cx="12192000" cy="0"/>
          </a:xfrm>
          <a:prstGeom prst="rect">
            <a:avLst/>
          </a:prstGeom>
          <a:noFill/>
          <a:ln>
            <a:noFill/>
          </a:ln>
          <a:effec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sp>
        <p:nvSpPr>
          <p:cNvPr id="97" name="矩形 34"/>
          <p:cNvSpPr/>
          <p:nvPr/>
        </p:nvSpPr>
        <p:spPr>
          <a:xfrm>
            <a:off x="267494" y="1051375"/>
            <a:ext cx="11764992" cy="2245360"/>
          </a:xfrm>
          <a:prstGeom prst="rect">
            <a:avLst/>
          </a:prstGeom>
        </p:spPr>
        <p:txBody>
          <a:bodyPr wrap="square">
            <a:spAutoFit/>
          </a:bodyPr>
          <a:lstStyle/>
          <a:p>
            <a:pPr indent="457200">
              <a:buFont typeface="Wingdings" panose="05000000000000000000" pitchFamily="2" charset="2"/>
              <a:buNone/>
            </a:pPr>
            <a:r>
              <a:rPr lang="zh-CN" altLang="en-US" sz="2000" dirty="0">
                <a:latin typeface="微软雅黑" panose="020B0503020204020204" charset="-122"/>
                <a:ea typeface="微软雅黑" panose="020B0503020204020204" charset="-122"/>
                <a:cs typeface="Arial" panose="020B0604020202020204" pitchFamily="34" charset="0"/>
              </a:rPr>
              <a:t>大型预训练的语言模型显示了令人惊讶的</a:t>
            </a:r>
            <a:r>
              <a:rPr lang="zh-CN" altLang="en-US" sz="2000" b="1" dirty="0">
                <a:latin typeface="微软雅黑" panose="020B0503020204020204" charset="-122"/>
                <a:ea typeface="微软雅黑" panose="020B0503020204020204" charset="-122"/>
                <a:cs typeface="Arial" panose="020B0604020202020204" pitchFamily="34" charset="0"/>
              </a:rPr>
              <a:t>上下文学习</a:t>
            </a:r>
            <a:r>
              <a:rPr lang="zh-CN" altLang="en-US" sz="2000" dirty="0">
                <a:latin typeface="微软雅黑" panose="020B0503020204020204" charset="-122"/>
                <a:ea typeface="微软雅黑" panose="020B0503020204020204" charset="-122"/>
                <a:cs typeface="Arial" panose="020B0604020202020204" pitchFamily="34" charset="0"/>
              </a:rPr>
              <a:t>（</a:t>
            </a:r>
            <a:r>
              <a:rPr lang="en-US" altLang="zh-CN" sz="2000" dirty="0">
                <a:latin typeface="微软雅黑" panose="020B0503020204020204" charset="-122"/>
                <a:ea typeface="微软雅黑" panose="020B0503020204020204" charset="-122"/>
                <a:cs typeface="Arial" panose="020B0604020202020204" pitchFamily="34" charset="0"/>
              </a:rPr>
              <a:t>In-Context Learning</a:t>
            </a:r>
            <a:r>
              <a:rPr lang="zh-CN" altLang="en-US" sz="2000" dirty="0">
                <a:latin typeface="微软雅黑" panose="020B0503020204020204" charset="-122"/>
                <a:ea typeface="微软雅黑" panose="020B0503020204020204" charset="-122"/>
                <a:cs typeface="Arial" panose="020B0604020202020204" pitchFamily="34" charset="0"/>
              </a:rPr>
              <a:t>，</a:t>
            </a:r>
            <a:r>
              <a:rPr lang="en-US" altLang="zh-CN" sz="2000" dirty="0">
                <a:latin typeface="微软雅黑" panose="020B0503020204020204" charset="-122"/>
                <a:ea typeface="微软雅黑" panose="020B0503020204020204" charset="-122"/>
                <a:cs typeface="Arial" panose="020B0604020202020204" pitchFamily="34" charset="0"/>
              </a:rPr>
              <a:t>ICL</a:t>
            </a:r>
            <a:r>
              <a:rPr lang="zh-CN" altLang="en-US" sz="2000" dirty="0">
                <a:latin typeface="微软雅黑" panose="020B0503020204020204" charset="-122"/>
                <a:ea typeface="微软雅黑" panose="020B0503020204020204" charset="-122"/>
                <a:cs typeface="Arial" panose="020B0604020202020204" pitchFamily="34" charset="0"/>
              </a:rPr>
              <a:t>）能力。通过一些示范性的输入</a:t>
            </a:r>
            <a:r>
              <a:rPr lang="en-US" altLang="zh-CN" sz="2000" dirty="0">
                <a:latin typeface="微软雅黑" panose="020B0503020204020204" charset="-122"/>
                <a:ea typeface="微软雅黑" panose="020B0503020204020204" charset="-122"/>
                <a:cs typeface="Arial" panose="020B0604020202020204" pitchFamily="34" charset="0"/>
              </a:rPr>
              <a:t>-</a:t>
            </a:r>
            <a:r>
              <a:rPr lang="zh-CN" altLang="en-US" sz="2000" dirty="0">
                <a:latin typeface="微软雅黑" panose="020B0503020204020204" charset="-122"/>
                <a:ea typeface="微软雅黑" panose="020B0503020204020204" charset="-122"/>
                <a:cs typeface="Arial" panose="020B0604020202020204" pitchFamily="34" charset="0"/>
              </a:rPr>
              <a:t>标签对，它们可以预测未见过的输入的标签，而无需额外的参数更新。尽管在性能上取得了巨大的成功，但</a:t>
            </a:r>
            <a:r>
              <a:rPr lang="en-US" altLang="zh-CN" sz="2000" dirty="0">
                <a:latin typeface="微软雅黑" panose="020B0503020204020204" charset="-122"/>
                <a:ea typeface="微软雅黑" panose="020B0503020204020204" charset="-122"/>
                <a:cs typeface="Arial" panose="020B0604020202020204" pitchFamily="34" charset="0"/>
              </a:rPr>
              <a:t>ICL</a:t>
            </a:r>
            <a:r>
              <a:rPr lang="zh-CN" altLang="en-US" sz="2000" dirty="0">
                <a:latin typeface="微软雅黑" panose="020B0503020204020204" charset="-122"/>
                <a:ea typeface="微软雅黑" panose="020B0503020204020204" charset="-122"/>
                <a:cs typeface="Arial" panose="020B0604020202020204" pitchFamily="34" charset="0"/>
              </a:rPr>
              <a:t>的工作机制仍然是一个开放的问题。</a:t>
            </a:r>
          </a:p>
          <a:p>
            <a:pPr indent="457200">
              <a:buFont typeface="Wingdings" panose="05000000000000000000" pitchFamily="2" charset="2"/>
              <a:buNone/>
            </a:pPr>
            <a:r>
              <a:rPr lang="zh-CN" altLang="en-US" sz="2000" dirty="0">
                <a:latin typeface="微软雅黑" panose="020B0503020204020204" charset="-122"/>
                <a:ea typeface="微软雅黑" panose="020B0503020204020204" charset="-122"/>
                <a:cs typeface="Arial" panose="020B0604020202020204" pitchFamily="34" charset="0"/>
              </a:rPr>
              <a:t>为了更好地理解</a:t>
            </a:r>
            <a:r>
              <a:rPr lang="en-US" altLang="zh-CN" sz="2000" dirty="0">
                <a:latin typeface="微软雅黑" panose="020B0503020204020204" charset="-122"/>
                <a:ea typeface="微软雅黑" panose="020B0503020204020204" charset="-122"/>
                <a:cs typeface="Arial" panose="020B0604020202020204" pitchFamily="34" charset="0"/>
              </a:rPr>
              <a:t>ICL</a:t>
            </a:r>
            <a:r>
              <a:rPr lang="zh-CN" altLang="en-US" sz="2000" dirty="0">
                <a:latin typeface="微软雅黑" panose="020B0503020204020204" charset="-122"/>
                <a:ea typeface="微软雅黑" panose="020B0503020204020204" charset="-122"/>
                <a:cs typeface="Arial" panose="020B0604020202020204" pitchFamily="34" charset="0"/>
              </a:rPr>
              <a:t>的工作原理，本文将语言模型解释为元优化器，并将</a:t>
            </a:r>
            <a:r>
              <a:rPr lang="en-US" altLang="zh-CN" sz="2000" dirty="0">
                <a:latin typeface="微软雅黑" panose="020B0503020204020204" charset="-122"/>
                <a:ea typeface="微软雅黑" panose="020B0503020204020204" charset="-122"/>
                <a:cs typeface="Arial" panose="020B0604020202020204" pitchFamily="34" charset="0"/>
              </a:rPr>
              <a:t>ICL</a:t>
            </a:r>
            <a:r>
              <a:rPr lang="zh-CN" altLang="en-US" sz="2000" dirty="0">
                <a:latin typeface="微软雅黑" panose="020B0503020204020204" charset="-122"/>
                <a:ea typeface="微软雅黑" panose="020B0503020204020204" charset="-122"/>
                <a:cs typeface="Arial" panose="020B0604020202020204" pitchFamily="34" charset="0"/>
              </a:rPr>
              <a:t>理解为一种隐性的微调。从理论上讲，作者分析了</a:t>
            </a:r>
            <a:r>
              <a:rPr lang="en-US" altLang="zh-CN" sz="2000" dirty="0">
                <a:latin typeface="微软雅黑" panose="020B0503020204020204" charset="-122"/>
                <a:ea typeface="微软雅黑" panose="020B0503020204020204" charset="-122"/>
                <a:cs typeface="Arial" panose="020B0604020202020204" pitchFamily="34" charset="0"/>
              </a:rPr>
              <a:t>Transformer</a:t>
            </a:r>
            <a:r>
              <a:rPr lang="zh-CN" altLang="en-US" sz="2000" dirty="0">
                <a:latin typeface="微软雅黑" panose="020B0503020204020204" charset="-122"/>
                <a:ea typeface="微软雅黑" panose="020B0503020204020204" charset="-122"/>
                <a:cs typeface="Arial" panose="020B0604020202020204" pitchFamily="34" charset="0"/>
              </a:rPr>
              <a:t>注意力有一个基于梯度下降的优化的双重形式。并在此基础上可以得出如下对</a:t>
            </a:r>
            <a:r>
              <a:rPr lang="en-US" altLang="zh-CN" sz="2000" dirty="0">
                <a:latin typeface="微软雅黑" panose="020B0503020204020204" charset="-122"/>
                <a:ea typeface="微软雅黑" panose="020B0503020204020204" charset="-122"/>
                <a:cs typeface="Arial" panose="020B0604020202020204" pitchFamily="34" charset="0"/>
              </a:rPr>
              <a:t>ICL</a:t>
            </a:r>
            <a:r>
              <a:rPr lang="zh-CN" altLang="en-US" sz="2000" dirty="0">
                <a:latin typeface="微软雅黑" panose="020B0503020204020204" charset="-122"/>
                <a:ea typeface="微软雅黑" panose="020B0503020204020204" charset="-122"/>
                <a:cs typeface="Arial" panose="020B0604020202020204" pitchFamily="34" charset="0"/>
              </a:rPr>
              <a:t>的理解：</a:t>
            </a:r>
            <a:r>
              <a:rPr lang="en-US" altLang="zh-CN" sz="2000" dirty="0">
                <a:latin typeface="微软雅黑" panose="020B0503020204020204" charset="-122"/>
                <a:ea typeface="微软雅黑" panose="020B0503020204020204" charset="-122"/>
                <a:cs typeface="Arial" panose="020B0604020202020204" pitchFamily="34" charset="0"/>
              </a:rPr>
              <a:t>GPT</a:t>
            </a:r>
            <a:r>
              <a:rPr lang="zh-CN" altLang="en-US" sz="2000" dirty="0">
                <a:latin typeface="微软雅黑" panose="020B0503020204020204" charset="-122"/>
                <a:ea typeface="微软雅黑" panose="020B0503020204020204" charset="-122"/>
                <a:cs typeface="Arial" panose="020B0604020202020204" pitchFamily="34" charset="0"/>
              </a:rPr>
              <a:t>首先根据示范实例产生元梯度，然后将这些元梯度应用于原始的</a:t>
            </a:r>
            <a:r>
              <a:rPr lang="en-US" altLang="zh-CN" sz="2000" dirty="0">
                <a:latin typeface="微软雅黑" panose="020B0503020204020204" charset="-122"/>
                <a:ea typeface="微软雅黑" panose="020B0503020204020204" charset="-122"/>
                <a:cs typeface="Arial" panose="020B0604020202020204" pitchFamily="34" charset="0"/>
              </a:rPr>
              <a:t>GPT</a:t>
            </a:r>
            <a:r>
              <a:rPr lang="zh-CN" altLang="en-US" sz="2000" dirty="0">
                <a:latin typeface="微软雅黑" panose="020B0503020204020204" charset="-122"/>
                <a:ea typeface="微软雅黑" panose="020B0503020204020204" charset="-122"/>
                <a:cs typeface="Arial" panose="020B0604020202020204" pitchFamily="34" charset="0"/>
              </a:rPr>
              <a:t>，建立</a:t>
            </a:r>
            <a:r>
              <a:rPr lang="en-US" altLang="zh-CN" sz="2000" dirty="0">
                <a:latin typeface="微软雅黑" panose="020B0503020204020204" charset="-122"/>
                <a:ea typeface="微软雅黑" panose="020B0503020204020204" charset="-122"/>
                <a:cs typeface="Arial" panose="020B0604020202020204" pitchFamily="34" charset="0"/>
              </a:rPr>
              <a:t>ICL</a:t>
            </a:r>
            <a:r>
              <a:rPr lang="zh-CN" altLang="en-US" sz="2000" dirty="0">
                <a:latin typeface="微软雅黑" panose="020B0503020204020204" charset="-122"/>
                <a:ea typeface="微软雅黑" panose="020B0503020204020204" charset="-122"/>
                <a:cs typeface="Arial" panose="020B0604020202020204" pitchFamily="34" charset="0"/>
              </a:rPr>
              <a:t>模型。</a:t>
            </a:r>
          </a:p>
        </p:txBody>
      </p:sp>
      <p:pic>
        <p:nvPicPr>
          <p:cNvPr id="2" name="图片 1"/>
          <p:cNvPicPr>
            <a:picLocks noChangeAspect="1"/>
          </p:cNvPicPr>
          <p:nvPr/>
        </p:nvPicPr>
        <p:blipFill>
          <a:blip r:embed="rId4"/>
          <a:stretch>
            <a:fillRect/>
          </a:stretch>
        </p:blipFill>
        <p:spPr>
          <a:xfrm>
            <a:off x="396240" y="3296920"/>
            <a:ext cx="3371850" cy="3514725"/>
          </a:xfrm>
          <a:prstGeom prst="rect">
            <a:avLst/>
          </a:prstGeom>
          <a:ln w="28575" cmpd="sng">
            <a:solidFill>
              <a:schemeClr val="tx1"/>
            </a:solidFill>
            <a:prstDash val="sysDash"/>
          </a:ln>
        </p:spPr>
      </p:pic>
      <p:sp>
        <p:nvSpPr>
          <p:cNvPr id="3" name="文本框 2"/>
          <p:cNvSpPr txBox="1"/>
          <p:nvPr/>
        </p:nvSpPr>
        <p:spPr>
          <a:xfrm>
            <a:off x="3905250" y="3235325"/>
            <a:ext cx="7981950" cy="3576955"/>
          </a:xfrm>
          <a:prstGeom prst="rect">
            <a:avLst/>
          </a:prstGeom>
          <a:noFill/>
        </p:spPr>
        <p:txBody>
          <a:bodyPr wrap="square" rtlCol="0">
            <a:spAutoFit/>
          </a:bodyPr>
          <a:lstStyle/>
          <a:p>
            <a:pPr indent="457200">
              <a:lnSpc>
                <a:spcPct val="140000"/>
              </a:lnSpc>
            </a:pPr>
            <a:r>
              <a:rPr lang="zh-CN" altLang="en-US"/>
              <a:t>在本文中，作者将</a:t>
            </a:r>
            <a:r>
              <a:rPr lang="en-US" altLang="zh-CN"/>
              <a:t>ICL</a:t>
            </a:r>
            <a:r>
              <a:rPr lang="zh-CN" altLang="en-US"/>
              <a:t>解释为一个元优化的过程，并试图在基于</a:t>
            </a:r>
            <a:r>
              <a:rPr lang="en-US" altLang="zh-CN"/>
              <a:t>GPT</a:t>
            </a:r>
            <a:r>
              <a:rPr lang="zh-CN" altLang="en-US"/>
              <a:t>的</a:t>
            </a:r>
            <a:r>
              <a:rPr lang="en-US" altLang="zh-CN"/>
              <a:t>ICL</a:t>
            </a:r>
            <a:r>
              <a:rPr lang="zh-CN" altLang="en-US"/>
              <a:t>和微调之间建立联系。作者发现</a:t>
            </a:r>
            <a:r>
              <a:rPr lang="en-US" altLang="zh-CN"/>
              <a:t>Transformer</a:t>
            </a:r>
            <a:r>
              <a:rPr lang="zh-CN" altLang="en-US"/>
              <a:t>注意力有一个基于梯度下降的优化的双重形式，并在此基础上提出了一个解释</a:t>
            </a:r>
            <a:r>
              <a:rPr lang="en-US" altLang="zh-CN"/>
              <a:t>ICL</a:t>
            </a:r>
            <a:r>
              <a:rPr lang="zh-CN" altLang="en-US"/>
              <a:t>的新视角：</a:t>
            </a:r>
          </a:p>
          <a:p>
            <a:pPr indent="457200">
              <a:lnSpc>
                <a:spcPct val="140000"/>
              </a:lnSpc>
            </a:pPr>
            <a:r>
              <a:rPr lang="zh-CN" altLang="en-US"/>
              <a:t>（</a:t>
            </a:r>
            <a:r>
              <a:rPr lang="en-US" altLang="zh-CN"/>
              <a:t>1</a:t>
            </a:r>
            <a:r>
              <a:rPr lang="zh-CN" altLang="en-US"/>
              <a:t>）预训练的</a:t>
            </a:r>
            <a:r>
              <a:rPr lang="en-US" altLang="zh-CN"/>
              <a:t>GPT</a:t>
            </a:r>
            <a:r>
              <a:rPr lang="zh-CN" altLang="en-US"/>
              <a:t>作为元优化器；</a:t>
            </a:r>
          </a:p>
          <a:p>
            <a:pPr indent="457200">
              <a:lnSpc>
                <a:spcPct val="140000"/>
              </a:lnSpc>
            </a:pPr>
            <a:r>
              <a:rPr lang="zh-CN" altLang="en-US"/>
              <a:t>（</a:t>
            </a:r>
            <a:r>
              <a:rPr lang="en-US" altLang="zh-CN"/>
              <a:t>2</a:t>
            </a:r>
            <a:r>
              <a:rPr lang="zh-CN" altLang="en-US"/>
              <a:t>）它通过正向计算根据示范例子产生元梯度；</a:t>
            </a:r>
          </a:p>
          <a:p>
            <a:pPr indent="457200">
              <a:lnSpc>
                <a:spcPct val="140000"/>
              </a:lnSpc>
            </a:pPr>
            <a:r>
              <a:rPr lang="zh-CN" altLang="en-US"/>
              <a:t>（</a:t>
            </a:r>
            <a:r>
              <a:rPr lang="en-US" altLang="zh-CN"/>
              <a:t>3</a:t>
            </a:r>
            <a:r>
              <a:rPr lang="zh-CN" altLang="en-US"/>
              <a:t>）元梯度通过注意力应用于原始语言模型以建立</a:t>
            </a:r>
            <a:r>
              <a:rPr lang="en-US" altLang="zh-CN"/>
              <a:t>ICL</a:t>
            </a:r>
            <a:r>
              <a:rPr lang="zh-CN" altLang="en-US"/>
              <a:t>模型。</a:t>
            </a:r>
          </a:p>
          <a:p>
            <a:pPr indent="457200">
              <a:lnSpc>
                <a:spcPct val="140000"/>
              </a:lnSpc>
            </a:pPr>
            <a:r>
              <a:rPr lang="zh-CN" altLang="en-US"/>
              <a:t>如图所示，</a:t>
            </a:r>
            <a:r>
              <a:rPr lang="en-US" altLang="zh-CN"/>
              <a:t>ICL</a:t>
            </a:r>
            <a:r>
              <a:rPr lang="zh-CN" altLang="en-US"/>
              <a:t>和显式微调共享一个基于梯度下降的优化的双重观点。唯一的区别是，</a:t>
            </a:r>
            <a:r>
              <a:rPr lang="en-US" altLang="zh-CN"/>
              <a:t>ICL</a:t>
            </a:r>
            <a:r>
              <a:rPr lang="zh-CN" altLang="en-US"/>
              <a:t>通过正向计算产生元梯度，而微调则通过反向传播计算梯度。因此，将</a:t>
            </a:r>
            <a:r>
              <a:rPr lang="en-US" altLang="zh-CN"/>
              <a:t>ICL</a:t>
            </a:r>
            <a:r>
              <a:rPr lang="zh-CN" altLang="en-US"/>
              <a:t>理解为某种隐式微调是合理的。</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标题 1"/>
          <p:cNvSpPr>
            <a:spLocks noGrp="1"/>
          </p:cNvSpPr>
          <p:nvPr>
            <p:ph type="title"/>
          </p:nvPr>
        </p:nvSpPr>
        <p:spPr>
          <a:xfrm>
            <a:off x="262592" y="-18256"/>
            <a:ext cx="6049459" cy="1143000"/>
          </a:xfrm>
        </p:spPr>
        <p:txBody>
          <a:bodyPr/>
          <a:lstStyle/>
          <a:p>
            <a:r>
              <a:rPr lang="en-US" altLang="zh-CN" dirty="0">
                <a:solidFill>
                  <a:srgbClr val="373863"/>
                </a:solidFill>
                <a:ea typeface="+mn-ea"/>
                <a:cs typeface="+mn-ea"/>
              </a:rPr>
              <a:t> </a:t>
            </a:r>
            <a:r>
              <a:rPr lang="zh-CN" altLang="en-US" dirty="0">
                <a:solidFill>
                  <a:srgbClr val="373863"/>
                </a:solidFill>
                <a:ea typeface="+mn-ea"/>
                <a:cs typeface="+mn-ea"/>
              </a:rPr>
              <a:t>反向传播</a:t>
            </a:r>
          </a:p>
        </p:txBody>
      </p:sp>
      <p:sp>
        <p:nvSpPr>
          <p:cNvPr id="92" name="AutoShape 2" descr="https://gss1.bdstatic.com/9vo3dSag_xI4khGkpoWK1HF6hhy/baike/w%3D268%3Bg%3D0/sign=60c889ffb051f819f125044ce28f2dd0/ae51f3deb48f8c54cd34cafb3a292df5e1fe7f7a.jpg"/>
          <p:cNvSpPr>
            <a:spLocks noChangeAspect="1" noChangeArrowheads="1"/>
          </p:cNvSpPr>
          <p:nvPr/>
        </p:nvSpPr>
        <p:spPr bwMode="auto">
          <a:xfrm>
            <a:off x="156369" y="-144463"/>
            <a:ext cx="304800" cy="304801"/>
          </a:xfrm>
          <a:prstGeom prst="rect">
            <a:avLst/>
          </a:prstGeom>
          <a:noFill/>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sp>
        <p:nvSpPr>
          <p:cNvPr id="93" name="AutoShape 4" descr="https://timgsa.baidu.com/timg?image&amp;quality=80&amp;size=b9999_10000&amp;sec=1534347048607&amp;di=194b5e3fec4edddfcfe4e8550f664772&amp;imgtype=0&amp;src=http%3A%2F%2Fqstatic.zuimeia.com%2Fimg%2Ficons%2Fcld%2F2017121523255766628_350x350.jpeg"/>
          <p:cNvSpPr>
            <a:spLocks noChangeAspect="1" noChangeArrowheads="1"/>
          </p:cNvSpPr>
          <p:nvPr/>
        </p:nvSpPr>
        <p:spPr bwMode="auto">
          <a:xfrm>
            <a:off x="308769" y="7938"/>
            <a:ext cx="304800" cy="304801"/>
          </a:xfrm>
          <a:prstGeom prst="rect">
            <a:avLst/>
          </a:prstGeom>
          <a:noFill/>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cxnSp>
        <p:nvCxnSpPr>
          <p:cNvPr id="94" name="直接连接符 10"/>
          <p:cNvCxnSpPr/>
          <p:nvPr/>
        </p:nvCxnSpPr>
        <p:spPr>
          <a:xfrm>
            <a:off x="236432" y="888529"/>
            <a:ext cx="11764992" cy="0"/>
          </a:xfrm>
          <a:prstGeom prst="line">
            <a:avLst/>
          </a:prstGeom>
          <a:ln>
            <a:solidFill>
              <a:srgbClr val="373863"/>
            </a:solidFill>
          </a:ln>
        </p:spPr>
        <p:style>
          <a:lnRef idx="1">
            <a:schemeClr val="dk1"/>
          </a:lnRef>
          <a:fillRef idx="0">
            <a:schemeClr val="dk1"/>
          </a:fillRef>
          <a:effectRef idx="0">
            <a:schemeClr val="dk1"/>
          </a:effectRef>
          <a:fontRef idx="minor">
            <a:schemeClr val="tx1"/>
          </a:fontRef>
        </p:style>
      </p:cxnSp>
      <p:pic>
        <p:nvPicPr>
          <p:cNvPr id="95" name="图片 19"/>
          <p:cNvPicPr>
            <a:picLocks noChangeAspect="1"/>
          </p:cNvPicPr>
          <p:nvPr/>
        </p:nvPicPr>
        <p:blipFill>
          <a:blip r:embed="rId3"/>
          <a:stretch>
            <a:fillRect/>
          </a:stretch>
        </p:blipFill>
        <p:spPr>
          <a:xfrm>
            <a:off x="9215965" y="41189"/>
            <a:ext cx="2976035" cy="969056"/>
          </a:xfrm>
          <a:prstGeom prst="rect">
            <a:avLst/>
          </a:prstGeom>
        </p:spPr>
      </p:pic>
      <p:sp>
        <p:nvSpPr>
          <p:cNvPr id="96" name="Rectangle 4"/>
          <p:cNvSpPr>
            <a:spLocks noChangeArrowheads="1"/>
          </p:cNvSpPr>
          <p:nvPr/>
        </p:nvSpPr>
        <p:spPr bwMode="auto">
          <a:xfrm>
            <a:off x="0" y="0"/>
            <a:ext cx="12192000" cy="0"/>
          </a:xfrm>
          <a:prstGeom prst="rect">
            <a:avLst/>
          </a:prstGeom>
          <a:noFill/>
          <a:ln>
            <a:noFill/>
          </a:ln>
          <a:effec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pic>
        <p:nvPicPr>
          <p:cNvPr id="2" name="图片 1"/>
          <p:cNvPicPr/>
          <p:nvPr/>
        </p:nvPicPr>
        <p:blipFill>
          <a:blip r:embed="rId4"/>
          <a:stretch>
            <a:fillRect/>
          </a:stretch>
        </p:blipFill>
        <p:spPr>
          <a:xfrm>
            <a:off x="308293" y="1613218"/>
            <a:ext cx="4924425" cy="2733675"/>
          </a:xfrm>
          <a:prstGeom prst="rect">
            <a:avLst/>
          </a:prstGeom>
        </p:spPr>
      </p:pic>
      <p:sp>
        <p:nvSpPr>
          <p:cNvPr id="4" name="矩形 34"/>
          <p:cNvSpPr/>
          <p:nvPr/>
        </p:nvSpPr>
        <p:spPr>
          <a:xfrm>
            <a:off x="156369" y="1051375"/>
            <a:ext cx="11764992" cy="398780"/>
          </a:xfrm>
          <a:prstGeom prst="rect">
            <a:avLst/>
          </a:prstGeom>
        </p:spPr>
        <p:txBody>
          <a:bodyPr wrap="square">
            <a:spAutoFit/>
          </a:bodyPr>
          <a:lstStyle/>
          <a:p>
            <a:pPr marL="342900" indent="-342900">
              <a:buFont typeface="Wingdings" panose="05000000000000000000" pitchFamily="2" charset="2"/>
              <a:buChar char="Ø"/>
            </a:pPr>
            <a:r>
              <a:rPr lang="zh-CN" altLang="en-US" sz="2000" dirty="0">
                <a:latin typeface="微软雅黑" panose="020B0503020204020204" charset="-122"/>
                <a:ea typeface="微软雅黑" panose="020B0503020204020204" charset="-122"/>
                <a:cs typeface="Arial" panose="020B0604020202020204" pitchFamily="34" charset="0"/>
              </a:rPr>
              <a:t>反向传播的基本思想就是通过计算输出层与期望值之间的误差来调整网络参数，从而使得误差变小。</a:t>
            </a:r>
          </a:p>
        </p:txBody>
      </p:sp>
      <p:pic>
        <p:nvPicPr>
          <p:cNvPr id="8" name="图片 7"/>
          <p:cNvPicPr>
            <a:picLocks noChangeAspect="1"/>
          </p:cNvPicPr>
          <p:nvPr/>
        </p:nvPicPr>
        <p:blipFill>
          <a:blip r:embed="rId5"/>
          <a:stretch>
            <a:fillRect/>
          </a:stretch>
        </p:blipFill>
        <p:spPr>
          <a:xfrm>
            <a:off x="6176645" y="1776730"/>
            <a:ext cx="4991100" cy="971550"/>
          </a:xfrm>
          <a:prstGeom prst="rect">
            <a:avLst/>
          </a:prstGeom>
        </p:spPr>
      </p:pic>
      <p:pic>
        <p:nvPicPr>
          <p:cNvPr id="9" name="图片 8"/>
          <p:cNvPicPr>
            <a:picLocks noChangeAspect="1"/>
          </p:cNvPicPr>
          <p:nvPr/>
        </p:nvPicPr>
        <p:blipFill>
          <a:blip r:embed="rId6"/>
          <a:stretch>
            <a:fillRect/>
          </a:stretch>
        </p:blipFill>
        <p:spPr>
          <a:xfrm>
            <a:off x="688975" y="4603750"/>
            <a:ext cx="4163695" cy="1603375"/>
          </a:xfrm>
          <a:prstGeom prst="rect">
            <a:avLst/>
          </a:prstGeom>
        </p:spPr>
      </p:pic>
      <p:pic>
        <p:nvPicPr>
          <p:cNvPr id="10" name="图片 9"/>
          <p:cNvPicPr>
            <a:picLocks noChangeAspect="1"/>
          </p:cNvPicPr>
          <p:nvPr/>
        </p:nvPicPr>
        <p:blipFill>
          <a:blip r:embed="rId7"/>
          <a:stretch>
            <a:fillRect/>
          </a:stretch>
        </p:blipFill>
        <p:spPr>
          <a:xfrm>
            <a:off x="7558405" y="3251200"/>
            <a:ext cx="1981200" cy="781050"/>
          </a:xfrm>
          <a:prstGeom prst="rect">
            <a:avLst/>
          </a:prstGeom>
        </p:spPr>
      </p:pic>
      <p:pic>
        <p:nvPicPr>
          <p:cNvPr id="11" name="图片 10"/>
          <p:cNvPicPr>
            <a:picLocks noChangeAspect="1"/>
          </p:cNvPicPr>
          <p:nvPr/>
        </p:nvPicPr>
        <p:blipFill>
          <a:blip r:embed="rId8"/>
          <a:stretch>
            <a:fillRect/>
          </a:stretch>
        </p:blipFill>
        <p:spPr>
          <a:xfrm>
            <a:off x="6541770" y="4334510"/>
            <a:ext cx="4015105" cy="227393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标题 1"/>
          <p:cNvSpPr>
            <a:spLocks noGrp="1"/>
          </p:cNvSpPr>
          <p:nvPr>
            <p:ph type="title"/>
          </p:nvPr>
        </p:nvSpPr>
        <p:spPr>
          <a:xfrm>
            <a:off x="262592" y="-18256"/>
            <a:ext cx="6049459" cy="1143000"/>
          </a:xfrm>
        </p:spPr>
        <p:txBody>
          <a:bodyPr/>
          <a:lstStyle/>
          <a:p>
            <a:r>
              <a:rPr lang="en-US" altLang="zh-CN" dirty="0">
                <a:solidFill>
                  <a:srgbClr val="373863"/>
                </a:solidFill>
                <a:ea typeface="+mn-ea"/>
                <a:cs typeface="+mn-ea"/>
              </a:rPr>
              <a:t> </a:t>
            </a:r>
            <a:r>
              <a:rPr lang="zh-CN" altLang="en-US" dirty="0">
                <a:solidFill>
                  <a:srgbClr val="373863"/>
                </a:solidFill>
                <a:ea typeface="+mn-ea"/>
                <a:cs typeface="+mn-ea"/>
              </a:rPr>
              <a:t>注意力机制</a:t>
            </a:r>
          </a:p>
        </p:txBody>
      </p:sp>
      <p:sp>
        <p:nvSpPr>
          <p:cNvPr id="106" name="AutoShape 2" descr="https://gss1.bdstatic.com/9vo3dSag_xI4khGkpoWK1HF6hhy/baike/w%3D268%3Bg%3D0/sign=60c889ffb051f819f125044ce28f2dd0/ae51f3deb48f8c54cd34cafb3a292df5e1fe7f7a.jpg"/>
          <p:cNvSpPr>
            <a:spLocks noChangeAspect="1" noChangeArrowheads="1"/>
          </p:cNvSpPr>
          <p:nvPr/>
        </p:nvSpPr>
        <p:spPr bwMode="auto">
          <a:xfrm>
            <a:off x="156369" y="-144463"/>
            <a:ext cx="304800" cy="304801"/>
          </a:xfrm>
          <a:prstGeom prst="rect">
            <a:avLst/>
          </a:prstGeom>
          <a:noFill/>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sp>
        <p:nvSpPr>
          <p:cNvPr id="107" name="AutoShape 4" descr="https://timgsa.baidu.com/timg?image&amp;quality=80&amp;size=b9999_10000&amp;sec=1534347048607&amp;di=194b5e3fec4edddfcfe4e8550f664772&amp;imgtype=0&amp;src=http%3A%2F%2Fqstatic.zuimeia.com%2Fimg%2Ficons%2Fcld%2F2017121523255766628_350x350.jpeg"/>
          <p:cNvSpPr>
            <a:spLocks noChangeAspect="1" noChangeArrowheads="1"/>
          </p:cNvSpPr>
          <p:nvPr/>
        </p:nvSpPr>
        <p:spPr bwMode="auto">
          <a:xfrm>
            <a:off x="308769" y="7938"/>
            <a:ext cx="304800" cy="304801"/>
          </a:xfrm>
          <a:prstGeom prst="rect">
            <a:avLst/>
          </a:prstGeom>
          <a:noFill/>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cxnSp>
        <p:nvCxnSpPr>
          <p:cNvPr id="108" name="直接连接符 10"/>
          <p:cNvCxnSpPr/>
          <p:nvPr/>
        </p:nvCxnSpPr>
        <p:spPr>
          <a:xfrm>
            <a:off x="236432" y="888529"/>
            <a:ext cx="11764992" cy="0"/>
          </a:xfrm>
          <a:prstGeom prst="line">
            <a:avLst/>
          </a:prstGeom>
          <a:ln>
            <a:solidFill>
              <a:srgbClr val="373863"/>
            </a:solidFill>
          </a:ln>
        </p:spPr>
        <p:style>
          <a:lnRef idx="1">
            <a:schemeClr val="dk1"/>
          </a:lnRef>
          <a:fillRef idx="0">
            <a:schemeClr val="dk1"/>
          </a:fillRef>
          <a:effectRef idx="0">
            <a:schemeClr val="dk1"/>
          </a:effectRef>
          <a:fontRef idx="minor">
            <a:schemeClr val="tx1"/>
          </a:fontRef>
        </p:style>
      </p:cxnSp>
      <p:pic>
        <p:nvPicPr>
          <p:cNvPr id="109" name="图片 19"/>
          <p:cNvPicPr>
            <a:picLocks noChangeAspect="1"/>
          </p:cNvPicPr>
          <p:nvPr/>
        </p:nvPicPr>
        <p:blipFill>
          <a:blip r:embed="rId3"/>
          <a:stretch>
            <a:fillRect/>
          </a:stretch>
        </p:blipFill>
        <p:spPr>
          <a:xfrm>
            <a:off x="9215965" y="41189"/>
            <a:ext cx="2976035" cy="969056"/>
          </a:xfrm>
          <a:prstGeom prst="rect">
            <a:avLst/>
          </a:prstGeom>
        </p:spPr>
      </p:pic>
      <p:sp>
        <p:nvSpPr>
          <p:cNvPr id="110" name="Rectangle 4"/>
          <p:cNvSpPr>
            <a:spLocks noChangeArrowheads="1"/>
          </p:cNvSpPr>
          <p:nvPr/>
        </p:nvSpPr>
        <p:spPr bwMode="auto">
          <a:xfrm>
            <a:off x="0" y="0"/>
            <a:ext cx="12192000" cy="0"/>
          </a:xfrm>
          <a:prstGeom prst="rect">
            <a:avLst/>
          </a:prstGeom>
          <a:noFill/>
          <a:ln>
            <a:noFill/>
          </a:ln>
          <a:effec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sp>
        <p:nvSpPr>
          <p:cNvPr id="111" name="矩形 34"/>
          <p:cNvSpPr/>
          <p:nvPr/>
        </p:nvSpPr>
        <p:spPr>
          <a:xfrm>
            <a:off x="156369" y="1051375"/>
            <a:ext cx="11764992" cy="1322070"/>
          </a:xfrm>
          <a:prstGeom prst="rect">
            <a:avLst/>
          </a:prstGeom>
        </p:spPr>
        <p:txBody>
          <a:bodyPr wrap="square">
            <a:spAutoFit/>
          </a:bodyPr>
          <a:lstStyle/>
          <a:p>
            <a:pPr marL="342900" indent="-342900">
              <a:buFont typeface="Wingdings" panose="05000000000000000000" pitchFamily="2" charset="2"/>
              <a:buChar char="Ø"/>
            </a:pPr>
            <a:r>
              <a:rPr lang="zh-CN" altLang="en-US" sz="2000" dirty="0">
                <a:latin typeface="微软雅黑" panose="020B0503020204020204" charset="-122"/>
                <a:ea typeface="微软雅黑" panose="020B0503020204020204" charset="-122"/>
                <a:cs typeface="Arial" panose="020B0604020202020204" pitchFamily="34" charset="0"/>
              </a:rPr>
              <a:t>注意力机制源自人类处理信息的方式。由于外界信息量庞大且复杂，远远超过人脑的处理能力，因此人在处理信息时会优先关注重要的部分，而忽略无关的信息。</a:t>
            </a:r>
          </a:p>
          <a:p>
            <a:pPr marL="342900" indent="-342900">
              <a:buFont typeface="Wingdings" panose="05000000000000000000" pitchFamily="2" charset="2"/>
              <a:buChar char="Ø"/>
            </a:pPr>
            <a:r>
              <a:rPr lang="zh-CN" altLang="en-US" sz="2000" dirty="0">
                <a:latin typeface="微软雅黑" panose="020B0503020204020204" charset="-122"/>
                <a:ea typeface="微软雅黑" panose="020B0503020204020204" charset="-122"/>
                <a:cs typeface="Arial" panose="020B0604020202020204" pitchFamily="34" charset="0"/>
              </a:rPr>
              <a:t>对于没有情感的机器来说，注意力机制可以理解为一种</a:t>
            </a:r>
            <a:r>
              <a:rPr lang="en-US" altLang="zh-CN" sz="2000" dirty="0">
                <a:latin typeface="微软雅黑" panose="020B0503020204020204" charset="-122"/>
                <a:ea typeface="微软雅黑" panose="020B0503020204020204" charset="-122"/>
                <a:cs typeface="Arial" panose="020B0604020202020204" pitchFamily="34" charset="0"/>
              </a:rPr>
              <a:t>“</a:t>
            </a:r>
            <a:r>
              <a:rPr lang="zh-CN" altLang="en-US" sz="2000" dirty="0">
                <a:latin typeface="微软雅黑" panose="020B0503020204020204" charset="-122"/>
                <a:ea typeface="微软雅黑" panose="020B0503020204020204" charset="-122"/>
                <a:cs typeface="Arial" panose="020B0604020202020204" pitchFamily="34" charset="0"/>
              </a:rPr>
              <a:t>赋权</a:t>
            </a:r>
            <a:r>
              <a:rPr lang="en-US" altLang="zh-CN" sz="2000" dirty="0">
                <a:latin typeface="微软雅黑" panose="020B0503020204020204" charset="-122"/>
                <a:ea typeface="微软雅黑" panose="020B0503020204020204" charset="-122"/>
                <a:cs typeface="Arial" panose="020B0604020202020204" pitchFamily="34" charset="0"/>
              </a:rPr>
              <a:t>”</a:t>
            </a:r>
            <a:r>
              <a:rPr lang="zh-CN" altLang="en-US" sz="2000" dirty="0">
                <a:latin typeface="微软雅黑" panose="020B0503020204020204" charset="-122"/>
                <a:ea typeface="微软雅黑" panose="020B0503020204020204" charset="-122"/>
                <a:cs typeface="Arial" panose="020B0604020202020204" pitchFamily="34" charset="0"/>
              </a:rPr>
              <a:t>操作。通过为不同信息分配权重，机器能够优先处理更重要的信息，而弱化不相关的内容。</a:t>
            </a:r>
          </a:p>
        </p:txBody>
      </p:sp>
      <p:sp>
        <p:nvSpPr>
          <p:cNvPr id="3" name="文本框 2"/>
          <p:cNvSpPr txBox="1"/>
          <p:nvPr/>
        </p:nvSpPr>
        <p:spPr>
          <a:xfrm>
            <a:off x="6522720" y="2536825"/>
            <a:ext cx="5281930" cy="4048125"/>
          </a:xfrm>
          <a:prstGeom prst="rect">
            <a:avLst/>
          </a:prstGeom>
          <a:noFill/>
        </p:spPr>
        <p:txBody>
          <a:bodyPr wrap="square" rtlCol="0">
            <a:spAutoFit/>
          </a:bodyPr>
          <a:lstStyle/>
          <a:p>
            <a:pPr>
              <a:lnSpc>
                <a:spcPct val="130000"/>
              </a:lnSpc>
            </a:pPr>
            <a:r>
              <a:rPr lang="en-US" altLang="zh-CN"/>
              <a:t>Query</a:t>
            </a:r>
            <a:r>
              <a:rPr lang="zh-CN" altLang="en-US"/>
              <a:t>（查询）：</a:t>
            </a:r>
            <a:r>
              <a:rPr lang="en-US" altLang="zh-CN"/>
              <a:t> </a:t>
            </a:r>
            <a:r>
              <a:rPr lang="zh-CN" altLang="en-US"/>
              <a:t>表示当前的关注点或目标，是主观意识的体现，自主提示。可以理解为模型在特定时刻的</a:t>
            </a:r>
            <a:r>
              <a:rPr lang="en-US" altLang="zh-CN"/>
              <a:t>“</a:t>
            </a:r>
            <a:r>
              <a:rPr lang="zh-CN" altLang="en-US" b="1"/>
              <a:t>需求</a:t>
            </a:r>
            <a:r>
              <a:rPr lang="en-US" altLang="zh-CN"/>
              <a:t>”</a:t>
            </a:r>
            <a:r>
              <a:rPr lang="zh-CN" altLang="en-US"/>
              <a:t>或</a:t>
            </a:r>
            <a:r>
              <a:rPr lang="en-US" altLang="zh-CN"/>
              <a:t>“</a:t>
            </a:r>
            <a:r>
              <a:rPr lang="zh-CN" altLang="en-US" b="1"/>
              <a:t>兴趣点</a:t>
            </a:r>
            <a:r>
              <a:rPr lang="en-US" altLang="zh-CN"/>
              <a:t>”</a:t>
            </a:r>
            <a:r>
              <a:rPr lang="zh-CN" altLang="en-US"/>
              <a:t>。</a:t>
            </a:r>
          </a:p>
          <a:p>
            <a:pPr>
              <a:lnSpc>
                <a:spcPct val="130000"/>
              </a:lnSpc>
            </a:pPr>
            <a:r>
              <a:rPr lang="en-US" altLang="zh-CN"/>
              <a:t>Key</a:t>
            </a:r>
            <a:r>
              <a:rPr lang="zh-CN" altLang="en-US"/>
              <a:t>（键）：</a:t>
            </a:r>
            <a:r>
              <a:rPr lang="en-US" altLang="zh-CN"/>
              <a:t> </a:t>
            </a:r>
            <a:r>
              <a:rPr lang="zh-CN" altLang="en-US"/>
              <a:t>表示被比对的对象，是客观事物的突出特征，非自主提示。</a:t>
            </a:r>
            <a:r>
              <a:rPr lang="en-US" altLang="zh-CN"/>
              <a:t>Key</a:t>
            </a:r>
            <a:r>
              <a:rPr lang="zh-CN" altLang="en-US"/>
              <a:t>是模型用来与</a:t>
            </a:r>
            <a:r>
              <a:rPr lang="en-US" altLang="zh-CN"/>
              <a:t>Query</a:t>
            </a:r>
            <a:r>
              <a:rPr lang="zh-CN" altLang="en-US"/>
              <a:t>进行匹配的特征向量，帮助模型决定哪些信息是相关的。</a:t>
            </a:r>
            <a:r>
              <a:rPr lang="en-US" altLang="zh-CN"/>
              <a:t>Key</a:t>
            </a:r>
            <a:r>
              <a:rPr lang="zh-CN" altLang="en-US"/>
              <a:t>可以理解为数据的</a:t>
            </a:r>
            <a:r>
              <a:rPr lang="en-US" altLang="zh-CN"/>
              <a:t>“</a:t>
            </a:r>
            <a:r>
              <a:rPr lang="zh-CN" altLang="en-US" b="1"/>
              <a:t>索引</a:t>
            </a:r>
            <a:r>
              <a:rPr lang="en-US" altLang="zh-CN"/>
              <a:t>”</a:t>
            </a:r>
            <a:r>
              <a:rPr lang="zh-CN" altLang="en-US"/>
              <a:t>或</a:t>
            </a:r>
            <a:r>
              <a:rPr lang="en-US" altLang="zh-CN"/>
              <a:t>“</a:t>
            </a:r>
            <a:r>
              <a:rPr lang="zh-CN" altLang="en-US" b="1"/>
              <a:t>标识符</a:t>
            </a:r>
            <a:r>
              <a:rPr lang="en-US" altLang="zh-CN"/>
              <a:t>”</a:t>
            </a:r>
            <a:r>
              <a:rPr lang="zh-CN" altLang="en-US"/>
              <a:t>。</a:t>
            </a:r>
          </a:p>
          <a:p>
            <a:pPr>
              <a:lnSpc>
                <a:spcPct val="130000"/>
              </a:lnSpc>
            </a:pPr>
            <a:r>
              <a:rPr lang="en-US" altLang="zh-CN"/>
              <a:t>Value</a:t>
            </a:r>
            <a:r>
              <a:rPr lang="zh-CN" altLang="en-US"/>
              <a:t>（值）：</a:t>
            </a:r>
            <a:r>
              <a:rPr lang="en-US" altLang="zh-CN"/>
              <a:t> </a:t>
            </a:r>
            <a:r>
              <a:rPr lang="zh-CN" altLang="en-US"/>
              <a:t>表示与</a:t>
            </a:r>
            <a:r>
              <a:rPr lang="en-US" altLang="zh-CN"/>
              <a:t>Key</a:t>
            </a:r>
            <a:r>
              <a:rPr lang="zh-CN" altLang="en-US"/>
              <a:t>对应的详细信息，代表物体本身的特征向量。当</a:t>
            </a:r>
            <a:r>
              <a:rPr lang="en-US" altLang="zh-CN"/>
              <a:t>Query</a:t>
            </a:r>
            <a:r>
              <a:rPr lang="zh-CN" altLang="en-US"/>
              <a:t>与某个</a:t>
            </a:r>
            <a:r>
              <a:rPr lang="en-US" altLang="zh-CN"/>
              <a:t>Key</a:t>
            </a:r>
            <a:r>
              <a:rPr lang="zh-CN" altLang="en-US"/>
              <a:t>匹配时，模型会提取相应的</a:t>
            </a:r>
            <a:r>
              <a:rPr lang="en-US" altLang="zh-CN"/>
              <a:t>Value</a:t>
            </a:r>
            <a:r>
              <a:rPr lang="zh-CN" altLang="en-US"/>
              <a:t>作为输出。</a:t>
            </a:r>
            <a:r>
              <a:rPr lang="en-US" altLang="zh-CN"/>
              <a:t>Value</a:t>
            </a:r>
            <a:r>
              <a:rPr lang="zh-CN" altLang="en-US"/>
              <a:t>可以理解为数据的</a:t>
            </a:r>
            <a:r>
              <a:rPr lang="en-US" altLang="zh-CN"/>
              <a:t>“</a:t>
            </a:r>
            <a:r>
              <a:rPr lang="zh-CN" altLang="en-US" b="1"/>
              <a:t>实际内容</a:t>
            </a:r>
            <a:r>
              <a:rPr lang="en-US" altLang="zh-CN"/>
              <a:t>”</a:t>
            </a:r>
            <a:r>
              <a:rPr lang="zh-CN" altLang="en-US"/>
              <a:t>或</a:t>
            </a:r>
            <a:r>
              <a:rPr lang="en-US" altLang="zh-CN"/>
              <a:t>“</a:t>
            </a:r>
            <a:r>
              <a:rPr lang="zh-CN" altLang="en-US" b="1"/>
              <a:t>特征表示</a:t>
            </a:r>
            <a:r>
              <a:rPr lang="en-US" altLang="zh-CN"/>
              <a:t>”</a:t>
            </a:r>
            <a:r>
              <a:rPr lang="zh-CN" altLang="en-US"/>
              <a:t>。</a:t>
            </a:r>
          </a:p>
        </p:txBody>
      </p:sp>
      <p:pic>
        <p:nvPicPr>
          <p:cNvPr id="2" name="图片 1"/>
          <p:cNvPicPr/>
          <p:nvPr/>
        </p:nvPicPr>
        <p:blipFill>
          <a:blip r:embed="rId4"/>
          <a:stretch>
            <a:fillRect/>
          </a:stretch>
        </p:blipFill>
        <p:spPr>
          <a:xfrm>
            <a:off x="460375" y="2414270"/>
            <a:ext cx="5851525" cy="436816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标题 1"/>
          <p:cNvSpPr>
            <a:spLocks noGrp="1"/>
          </p:cNvSpPr>
          <p:nvPr>
            <p:ph type="title"/>
          </p:nvPr>
        </p:nvSpPr>
        <p:spPr>
          <a:xfrm>
            <a:off x="262592" y="-18256"/>
            <a:ext cx="6049459" cy="1143000"/>
          </a:xfrm>
        </p:spPr>
        <p:txBody>
          <a:bodyPr/>
          <a:lstStyle/>
          <a:p>
            <a:r>
              <a:rPr lang="en-US" altLang="zh-CN" dirty="0">
                <a:solidFill>
                  <a:srgbClr val="373863"/>
                </a:solidFill>
                <a:ea typeface="+mn-ea"/>
                <a:cs typeface="+mn-ea"/>
              </a:rPr>
              <a:t> </a:t>
            </a:r>
            <a:r>
              <a:rPr lang="zh-CN" altLang="en-US" dirty="0">
                <a:solidFill>
                  <a:srgbClr val="373863"/>
                </a:solidFill>
                <a:ea typeface="+mn-ea"/>
                <a:cs typeface="+mn-ea"/>
              </a:rPr>
              <a:t>方法</a:t>
            </a:r>
          </a:p>
        </p:txBody>
      </p:sp>
      <p:sp>
        <p:nvSpPr>
          <p:cNvPr id="92" name="AutoShape 2" descr="https://gss1.bdstatic.com/9vo3dSag_xI4khGkpoWK1HF6hhy/baike/w%3D268%3Bg%3D0/sign=60c889ffb051f819f125044ce28f2dd0/ae51f3deb48f8c54cd34cafb3a292df5e1fe7f7a.jpg"/>
          <p:cNvSpPr>
            <a:spLocks noChangeAspect="1" noChangeArrowheads="1"/>
          </p:cNvSpPr>
          <p:nvPr/>
        </p:nvSpPr>
        <p:spPr bwMode="auto">
          <a:xfrm>
            <a:off x="156369" y="-144463"/>
            <a:ext cx="304800" cy="304801"/>
          </a:xfrm>
          <a:prstGeom prst="rect">
            <a:avLst/>
          </a:prstGeom>
          <a:noFill/>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sp>
        <p:nvSpPr>
          <p:cNvPr id="93" name="AutoShape 4" descr="https://timgsa.baidu.com/timg?image&amp;quality=80&amp;size=b9999_10000&amp;sec=1534347048607&amp;di=194b5e3fec4edddfcfe4e8550f664772&amp;imgtype=0&amp;src=http%3A%2F%2Fqstatic.zuimeia.com%2Fimg%2Ficons%2Fcld%2F2017121523255766628_350x350.jpeg"/>
          <p:cNvSpPr>
            <a:spLocks noChangeAspect="1" noChangeArrowheads="1"/>
          </p:cNvSpPr>
          <p:nvPr/>
        </p:nvSpPr>
        <p:spPr bwMode="auto">
          <a:xfrm>
            <a:off x="308769" y="7938"/>
            <a:ext cx="304800" cy="304801"/>
          </a:xfrm>
          <a:prstGeom prst="rect">
            <a:avLst/>
          </a:prstGeom>
          <a:noFill/>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cxnSp>
        <p:nvCxnSpPr>
          <p:cNvPr id="94" name="直接连接符 10"/>
          <p:cNvCxnSpPr/>
          <p:nvPr/>
        </p:nvCxnSpPr>
        <p:spPr>
          <a:xfrm>
            <a:off x="236432" y="888529"/>
            <a:ext cx="11764992" cy="0"/>
          </a:xfrm>
          <a:prstGeom prst="line">
            <a:avLst/>
          </a:prstGeom>
          <a:ln>
            <a:solidFill>
              <a:srgbClr val="373863"/>
            </a:solidFill>
          </a:ln>
        </p:spPr>
        <p:style>
          <a:lnRef idx="1">
            <a:schemeClr val="dk1"/>
          </a:lnRef>
          <a:fillRef idx="0">
            <a:schemeClr val="dk1"/>
          </a:fillRef>
          <a:effectRef idx="0">
            <a:schemeClr val="dk1"/>
          </a:effectRef>
          <a:fontRef idx="minor">
            <a:schemeClr val="tx1"/>
          </a:fontRef>
        </p:style>
      </p:cxnSp>
      <p:pic>
        <p:nvPicPr>
          <p:cNvPr id="95" name="图片 19"/>
          <p:cNvPicPr>
            <a:picLocks noChangeAspect="1"/>
          </p:cNvPicPr>
          <p:nvPr/>
        </p:nvPicPr>
        <p:blipFill>
          <a:blip r:embed="rId3"/>
          <a:stretch>
            <a:fillRect/>
          </a:stretch>
        </p:blipFill>
        <p:spPr>
          <a:xfrm>
            <a:off x="9215965" y="41189"/>
            <a:ext cx="2976035" cy="969056"/>
          </a:xfrm>
          <a:prstGeom prst="rect">
            <a:avLst/>
          </a:prstGeom>
        </p:spPr>
      </p:pic>
      <p:sp>
        <p:nvSpPr>
          <p:cNvPr id="96" name="Rectangle 4"/>
          <p:cNvSpPr>
            <a:spLocks noChangeArrowheads="1"/>
          </p:cNvSpPr>
          <p:nvPr/>
        </p:nvSpPr>
        <p:spPr bwMode="auto">
          <a:xfrm>
            <a:off x="0" y="0"/>
            <a:ext cx="12192000" cy="0"/>
          </a:xfrm>
          <a:prstGeom prst="rect">
            <a:avLst/>
          </a:prstGeom>
          <a:noFill/>
          <a:ln>
            <a:noFill/>
          </a:ln>
          <a:effec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pic>
        <p:nvPicPr>
          <p:cNvPr id="4" name="图片 3"/>
          <p:cNvPicPr>
            <a:picLocks noChangeAspect="1"/>
          </p:cNvPicPr>
          <p:nvPr/>
        </p:nvPicPr>
        <p:blipFill>
          <a:blip r:embed="rId4"/>
          <a:stretch>
            <a:fillRect/>
          </a:stretch>
        </p:blipFill>
        <p:spPr>
          <a:xfrm>
            <a:off x="308610" y="1856105"/>
            <a:ext cx="3360420" cy="874395"/>
          </a:xfrm>
          <a:prstGeom prst="rect">
            <a:avLst/>
          </a:prstGeom>
        </p:spPr>
      </p:pic>
      <p:pic>
        <p:nvPicPr>
          <p:cNvPr id="2" name="图片 1"/>
          <p:cNvPicPr>
            <a:picLocks noChangeAspect="1"/>
          </p:cNvPicPr>
          <p:nvPr/>
        </p:nvPicPr>
        <p:blipFill>
          <a:blip r:embed="rId5"/>
          <a:stretch>
            <a:fillRect/>
          </a:stretch>
        </p:blipFill>
        <p:spPr>
          <a:xfrm>
            <a:off x="613410" y="2919730"/>
            <a:ext cx="2796540" cy="904240"/>
          </a:xfrm>
          <a:prstGeom prst="rect">
            <a:avLst/>
          </a:prstGeom>
        </p:spPr>
      </p:pic>
      <p:pic>
        <p:nvPicPr>
          <p:cNvPr id="3" name="图片 2"/>
          <p:cNvPicPr>
            <a:picLocks noChangeAspect="1"/>
          </p:cNvPicPr>
          <p:nvPr/>
        </p:nvPicPr>
        <p:blipFill>
          <a:blip r:embed="rId6"/>
          <a:stretch>
            <a:fillRect/>
          </a:stretch>
        </p:blipFill>
        <p:spPr>
          <a:xfrm>
            <a:off x="378460" y="4451985"/>
            <a:ext cx="3213100" cy="2003425"/>
          </a:xfrm>
          <a:prstGeom prst="rect">
            <a:avLst/>
          </a:prstGeom>
        </p:spPr>
      </p:pic>
      <p:sp>
        <p:nvSpPr>
          <p:cNvPr id="111" name="矩形 34"/>
          <p:cNvSpPr/>
          <p:nvPr/>
        </p:nvSpPr>
        <p:spPr>
          <a:xfrm>
            <a:off x="156210" y="1051560"/>
            <a:ext cx="11765280" cy="977265"/>
          </a:xfrm>
          <a:prstGeom prst="rect">
            <a:avLst/>
          </a:prstGeom>
        </p:spPr>
        <p:txBody>
          <a:bodyPr wrap="square">
            <a:noAutofit/>
          </a:bodyPr>
          <a:lstStyle/>
          <a:p>
            <a:pPr marL="342900" indent="-342900">
              <a:buFont typeface="Wingdings" panose="05000000000000000000" pitchFamily="2" charset="2"/>
              <a:buChar char="Ø"/>
            </a:pPr>
            <a:r>
              <a:rPr lang="zh-CN" altLang="en-US" sz="2000" b="1">
                <a:sym typeface="+mn-ea"/>
              </a:rPr>
              <a:t>基于梯度下降的优化和注意力之间的双重形式</a:t>
            </a:r>
            <a:r>
              <a:rPr lang="zh-CN" altLang="en-US" sz="2000">
                <a:sym typeface="+mn-ea"/>
              </a:rPr>
              <a:t>：</a:t>
            </a:r>
            <a:r>
              <a:rPr lang="en-US" altLang="zh-CN" sz="2000">
                <a:sym typeface="+mn-ea"/>
              </a:rPr>
              <a:t>Transformer</a:t>
            </a:r>
            <a:r>
              <a:rPr lang="zh-CN" altLang="en-US" sz="2000">
                <a:sym typeface="+mn-ea"/>
              </a:rPr>
              <a:t>在进行</a:t>
            </a:r>
            <a:r>
              <a:rPr lang="en-US" altLang="zh-CN" sz="2000">
                <a:sym typeface="+mn-ea"/>
              </a:rPr>
              <a:t>in-context learning</a:t>
            </a:r>
            <a:r>
              <a:rPr lang="zh-CN" altLang="en-US" sz="2000">
                <a:sym typeface="+mn-ea"/>
              </a:rPr>
              <a:t>的前向传播过程中，等价于进行梯度的反向传播更新参数。在一个简化的线性模型中，反向传播梯度更新的过程可以表述为如下式子：</a:t>
            </a:r>
            <a:endParaRPr lang="zh-CN" altLang="en-US" sz="2000"/>
          </a:p>
          <a:p>
            <a:pPr marL="342900" indent="-342900">
              <a:buFont typeface="Wingdings" panose="05000000000000000000" pitchFamily="2" charset="2"/>
              <a:buChar char="Ø"/>
            </a:pPr>
            <a:endParaRPr lang="en-US" altLang="zh-CN" sz="2000" dirty="0">
              <a:latin typeface="微软雅黑" panose="020B0503020204020204" charset="-122"/>
              <a:ea typeface="微软雅黑" panose="020B0503020204020204" charset="-122"/>
              <a:cs typeface="Arial" panose="020B0604020202020204" pitchFamily="34" charset="0"/>
            </a:endParaRPr>
          </a:p>
        </p:txBody>
      </p:sp>
      <p:sp>
        <p:nvSpPr>
          <p:cNvPr id="5" name="文本框 4"/>
          <p:cNvSpPr txBox="1"/>
          <p:nvPr/>
        </p:nvSpPr>
        <p:spPr>
          <a:xfrm>
            <a:off x="5568315" y="2919730"/>
            <a:ext cx="5943600" cy="1014730"/>
          </a:xfrm>
          <a:prstGeom prst="rect">
            <a:avLst/>
          </a:prstGeom>
          <a:noFill/>
        </p:spPr>
        <p:txBody>
          <a:bodyPr wrap="square" rtlCol="0">
            <a:spAutoFit/>
          </a:bodyPr>
          <a:lstStyle/>
          <a:p>
            <a:r>
              <a:rPr lang="zh-CN" altLang="en-US" sz="2000"/>
              <a:t>其中e表示梯度，x表示输入表示，二者的外积得到参数的梯度，原来的模型参数加上这个梯度变化，得到以此梯度更新后的新参数。</a:t>
            </a:r>
          </a:p>
        </p:txBody>
      </p:sp>
      <p:sp>
        <p:nvSpPr>
          <p:cNvPr id="6" name="文本框 5"/>
          <p:cNvSpPr txBox="1"/>
          <p:nvPr/>
        </p:nvSpPr>
        <p:spPr>
          <a:xfrm>
            <a:off x="5568315" y="4590415"/>
            <a:ext cx="5943600" cy="1630045"/>
          </a:xfrm>
          <a:prstGeom prst="rect">
            <a:avLst/>
          </a:prstGeom>
        </p:spPr>
        <p:txBody>
          <a:bodyPr wrap="square">
            <a:spAutoFit/>
          </a:bodyPr>
          <a:lstStyle/>
          <a:p>
            <a:pPr marL="0" algn="l">
              <a:buClrTx/>
              <a:buSzTx/>
              <a:buFontTx/>
            </a:pPr>
            <a:r>
              <a:rPr lang="zh-CN" altLang="en-US" sz="2000" b="0" i="0"/>
              <a:t>第二项就是attention结构，query、key、value分别为当前输入、历史输入和回传的梯度。这个转换表明，我们通过这种数据上的attention进行前向传播，可以达到梯度更新后的参数前向传播相类似的预测结果。</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标题 1"/>
          <p:cNvSpPr>
            <a:spLocks noGrp="1"/>
          </p:cNvSpPr>
          <p:nvPr>
            <p:ph type="title"/>
          </p:nvPr>
        </p:nvSpPr>
        <p:spPr>
          <a:xfrm>
            <a:off x="262592" y="-18256"/>
            <a:ext cx="6049459" cy="1143000"/>
          </a:xfrm>
        </p:spPr>
        <p:txBody>
          <a:bodyPr/>
          <a:lstStyle/>
          <a:p>
            <a:r>
              <a:rPr lang="en-US" altLang="zh-CN" dirty="0">
                <a:solidFill>
                  <a:srgbClr val="373863"/>
                </a:solidFill>
                <a:ea typeface="+mn-ea"/>
                <a:cs typeface="+mn-ea"/>
              </a:rPr>
              <a:t> </a:t>
            </a:r>
            <a:r>
              <a:rPr lang="zh-CN" altLang="en-US" dirty="0">
                <a:solidFill>
                  <a:srgbClr val="373863"/>
                </a:solidFill>
                <a:ea typeface="+mn-ea"/>
                <a:cs typeface="+mn-ea"/>
              </a:rPr>
              <a:t>方法</a:t>
            </a:r>
          </a:p>
        </p:txBody>
      </p:sp>
      <p:sp>
        <p:nvSpPr>
          <p:cNvPr id="92" name="AutoShape 2" descr="https://gss1.bdstatic.com/9vo3dSag_xI4khGkpoWK1HF6hhy/baike/w%3D268%3Bg%3D0/sign=60c889ffb051f819f125044ce28f2dd0/ae51f3deb48f8c54cd34cafb3a292df5e1fe7f7a.jpg"/>
          <p:cNvSpPr>
            <a:spLocks noChangeAspect="1" noChangeArrowheads="1"/>
          </p:cNvSpPr>
          <p:nvPr/>
        </p:nvSpPr>
        <p:spPr bwMode="auto">
          <a:xfrm>
            <a:off x="156369" y="-144463"/>
            <a:ext cx="304800" cy="304801"/>
          </a:xfrm>
          <a:prstGeom prst="rect">
            <a:avLst/>
          </a:prstGeom>
          <a:noFill/>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sp>
        <p:nvSpPr>
          <p:cNvPr id="93" name="AutoShape 4" descr="https://timgsa.baidu.com/timg?image&amp;quality=80&amp;size=b9999_10000&amp;sec=1534347048607&amp;di=194b5e3fec4edddfcfe4e8550f664772&amp;imgtype=0&amp;src=http%3A%2F%2Fqstatic.zuimeia.com%2Fimg%2Ficons%2Fcld%2F2017121523255766628_350x350.jpeg"/>
          <p:cNvSpPr>
            <a:spLocks noChangeAspect="1" noChangeArrowheads="1"/>
          </p:cNvSpPr>
          <p:nvPr/>
        </p:nvSpPr>
        <p:spPr bwMode="auto">
          <a:xfrm>
            <a:off x="308769" y="7938"/>
            <a:ext cx="304800" cy="304801"/>
          </a:xfrm>
          <a:prstGeom prst="rect">
            <a:avLst/>
          </a:prstGeom>
          <a:noFill/>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cxnSp>
        <p:nvCxnSpPr>
          <p:cNvPr id="94" name="直接连接符 10"/>
          <p:cNvCxnSpPr/>
          <p:nvPr/>
        </p:nvCxnSpPr>
        <p:spPr>
          <a:xfrm>
            <a:off x="236432" y="888529"/>
            <a:ext cx="11764992" cy="0"/>
          </a:xfrm>
          <a:prstGeom prst="line">
            <a:avLst/>
          </a:prstGeom>
          <a:ln>
            <a:solidFill>
              <a:srgbClr val="373863"/>
            </a:solidFill>
          </a:ln>
        </p:spPr>
        <p:style>
          <a:lnRef idx="1">
            <a:schemeClr val="dk1"/>
          </a:lnRef>
          <a:fillRef idx="0">
            <a:schemeClr val="dk1"/>
          </a:fillRef>
          <a:effectRef idx="0">
            <a:schemeClr val="dk1"/>
          </a:effectRef>
          <a:fontRef idx="minor">
            <a:schemeClr val="tx1"/>
          </a:fontRef>
        </p:style>
      </p:cxnSp>
      <p:pic>
        <p:nvPicPr>
          <p:cNvPr id="95" name="图片 19"/>
          <p:cNvPicPr>
            <a:picLocks noChangeAspect="1"/>
          </p:cNvPicPr>
          <p:nvPr/>
        </p:nvPicPr>
        <p:blipFill>
          <a:blip r:embed="rId3"/>
          <a:stretch>
            <a:fillRect/>
          </a:stretch>
        </p:blipFill>
        <p:spPr>
          <a:xfrm>
            <a:off x="9215965" y="41189"/>
            <a:ext cx="2976035" cy="969056"/>
          </a:xfrm>
          <a:prstGeom prst="rect">
            <a:avLst/>
          </a:prstGeom>
        </p:spPr>
      </p:pic>
      <p:sp>
        <p:nvSpPr>
          <p:cNvPr id="96" name="Rectangle 4"/>
          <p:cNvSpPr>
            <a:spLocks noChangeArrowheads="1"/>
          </p:cNvSpPr>
          <p:nvPr/>
        </p:nvSpPr>
        <p:spPr bwMode="auto">
          <a:xfrm>
            <a:off x="0" y="0"/>
            <a:ext cx="12192000" cy="0"/>
          </a:xfrm>
          <a:prstGeom prst="rect">
            <a:avLst/>
          </a:prstGeom>
          <a:noFill/>
          <a:ln>
            <a:noFill/>
          </a:ln>
          <a:effec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sp>
        <p:nvSpPr>
          <p:cNvPr id="111" name="矩形 34"/>
          <p:cNvSpPr/>
          <p:nvPr/>
        </p:nvSpPr>
        <p:spPr>
          <a:xfrm>
            <a:off x="156210" y="1051560"/>
            <a:ext cx="11765280" cy="636905"/>
          </a:xfrm>
          <a:prstGeom prst="rect">
            <a:avLst/>
          </a:prstGeom>
        </p:spPr>
        <p:txBody>
          <a:bodyPr wrap="square">
            <a:noAutofit/>
          </a:bodyPr>
          <a:lstStyle/>
          <a:p>
            <a:pPr marL="342900" indent="-342900">
              <a:buFont typeface="Wingdings" panose="05000000000000000000" pitchFamily="2" charset="2"/>
              <a:buChar char="Ø"/>
            </a:pPr>
            <a:r>
              <a:rPr lang="en-US" altLang="zh-CN" sz="2000"/>
              <a:t>In-context learning</a:t>
            </a:r>
            <a:r>
              <a:rPr lang="zh-CN" altLang="en-US" sz="2000"/>
              <a:t>的理解</a:t>
            </a:r>
          </a:p>
          <a:p>
            <a:pPr marL="342900" indent="-342900">
              <a:buFont typeface="Wingdings" panose="05000000000000000000" pitchFamily="2" charset="2"/>
              <a:buChar char="Ø"/>
            </a:pPr>
            <a:endParaRPr lang="en-US" altLang="zh-CN" sz="2000" dirty="0">
              <a:latin typeface="微软雅黑" panose="020B0503020204020204" charset="-122"/>
              <a:ea typeface="微软雅黑" panose="020B0503020204020204" charset="-122"/>
              <a:cs typeface="Arial" panose="020B0604020202020204" pitchFamily="34" charset="0"/>
            </a:endParaRPr>
          </a:p>
        </p:txBody>
      </p:sp>
      <p:pic>
        <p:nvPicPr>
          <p:cNvPr id="4" name="图片 3"/>
          <p:cNvPicPr>
            <a:picLocks noChangeAspect="1"/>
          </p:cNvPicPr>
          <p:nvPr/>
        </p:nvPicPr>
        <p:blipFill>
          <a:blip r:embed="rId4"/>
          <a:stretch>
            <a:fillRect/>
          </a:stretch>
        </p:blipFill>
        <p:spPr>
          <a:xfrm>
            <a:off x="236220" y="2028190"/>
            <a:ext cx="3659505" cy="873760"/>
          </a:xfrm>
          <a:prstGeom prst="rect">
            <a:avLst/>
          </a:prstGeom>
        </p:spPr>
      </p:pic>
      <p:pic>
        <p:nvPicPr>
          <p:cNvPr id="7" name="图片 6"/>
          <p:cNvPicPr>
            <a:picLocks noChangeAspect="1"/>
          </p:cNvPicPr>
          <p:nvPr/>
        </p:nvPicPr>
        <p:blipFill>
          <a:blip r:embed="rId5"/>
          <a:stretch>
            <a:fillRect/>
          </a:stretch>
        </p:blipFill>
        <p:spPr>
          <a:xfrm>
            <a:off x="156210" y="3241675"/>
            <a:ext cx="3736340" cy="819150"/>
          </a:xfrm>
          <a:prstGeom prst="rect">
            <a:avLst/>
          </a:prstGeom>
        </p:spPr>
      </p:pic>
      <p:pic>
        <p:nvPicPr>
          <p:cNvPr id="8" name="图片 7"/>
          <p:cNvPicPr>
            <a:picLocks noChangeAspect="1"/>
          </p:cNvPicPr>
          <p:nvPr/>
        </p:nvPicPr>
        <p:blipFill>
          <a:blip r:embed="rId6"/>
          <a:stretch>
            <a:fillRect/>
          </a:stretch>
        </p:blipFill>
        <p:spPr>
          <a:xfrm>
            <a:off x="308610" y="4501515"/>
            <a:ext cx="3563620" cy="1945640"/>
          </a:xfrm>
          <a:prstGeom prst="rect">
            <a:avLst/>
          </a:prstGeom>
        </p:spPr>
      </p:pic>
      <p:sp>
        <p:nvSpPr>
          <p:cNvPr id="9" name="文本框 8"/>
          <p:cNvSpPr txBox="1"/>
          <p:nvPr/>
        </p:nvSpPr>
        <p:spPr>
          <a:xfrm>
            <a:off x="5747385" y="2195195"/>
            <a:ext cx="5684520" cy="706755"/>
          </a:xfrm>
          <a:prstGeom prst="rect">
            <a:avLst/>
          </a:prstGeom>
        </p:spPr>
        <p:txBody>
          <a:bodyPr wrap="square">
            <a:spAutoFit/>
          </a:bodyPr>
          <a:lstStyle/>
          <a:p>
            <a:pPr marL="0" algn="l">
              <a:buClrTx/>
              <a:buSzTx/>
              <a:buFontTx/>
            </a:pPr>
            <a:r>
              <a:rPr lang="zh-CN" altLang="en-US" sz="2000" b="0" i="0"/>
              <a:t>其中X和X'分别代表原始输入样本和demonstration样本。</a:t>
            </a:r>
          </a:p>
        </p:txBody>
      </p:sp>
      <p:sp>
        <p:nvSpPr>
          <p:cNvPr id="10" name="文本框 9"/>
          <p:cNvSpPr txBox="1"/>
          <p:nvPr/>
        </p:nvSpPr>
        <p:spPr>
          <a:xfrm>
            <a:off x="5746750" y="3241675"/>
            <a:ext cx="5685155" cy="706755"/>
          </a:xfrm>
          <a:prstGeom prst="rect">
            <a:avLst/>
          </a:prstGeom>
          <a:noFill/>
        </p:spPr>
        <p:txBody>
          <a:bodyPr wrap="square" rtlCol="0">
            <a:spAutoFit/>
          </a:bodyPr>
          <a:lstStyle/>
          <a:p>
            <a:pPr algn="l">
              <a:buClrTx/>
              <a:buSzTx/>
              <a:buFontTx/>
            </a:pPr>
            <a:r>
              <a:rPr lang="zh-CN" altLang="en-US" sz="2000"/>
              <a:t>省略softmax等非线性操作，上面的公式可以进一步表述成如下形式。</a:t>
            </a:r>
          </a:p>
        </p:txBody>
      </p:sp>
      <p:sp>
        <p:nvSpPr>
          <p:cNvPr id="11" name="文本框 10"/>
          <p:cNvSpPr txBox="1"/>
          <p:nvPr/>
        </p:nvSpPr>
        <p:spPr>
          <a:xfrm>
            <a:off x="5747385" y="4736465"/>
            <a:ext cx="5683885" cy="1938020"/>
          </a:xfrm>
          <a:prstGeom prst="rect">
            <a:avLst/>
          </a:prstGeom>
          <a:noFill/>
        </p:spPr>
        <p:txBody>
          <a:bodyPr wrap="square" rtlCol="0">
            <a:spAutoFit/>
          </a:bodyPr>
          <a:lstStyle/>
          <a:p>
            <a:pPr indent="0" algn="l" fontAlgn="auto" latinLnBrk="1">
              <a:buClrTx/>
              <a:buSzTx/>
              <a:buFontTx/>
            </a:pPr>
            <a:r>
              <a:rPr lang="zh-CN" altLang="en-US" sz="2000"/>
              <a:t>又可以进一步转换为梯度更新的形式：也就是说，in-context learning的前向传播过程，相当于对原来的ZSL参数进行了梯度更新，而这个梯度就来源于demonstration，通过attention的方式将其应用到当前样本的参数更新上，实现类似finetune的预测效果。</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标题 1"/>
          <p:cNvSpPr>
            <a:spLocks noGrp="1"/>
          </p:cNvSpPr>
          <p:nvPr>
            <p:ph type="title"/>
          </p:nvPr>
        </p:nvSpPr>
        <p:spPr>
          <a:xfrm>
            <a:off x="262592" y="-18256"/>
            <a:ext cx="6049459" cy="1143000"/>
          </a:xfrm>
        </p:spPr>
        <p:txBody>
          <a:bodyPr>
            <a:normAutofit/>
          </a:bodyPr>
          <a:lstStyle/>
          <a:p>
            <a:r>
              <a:rPr lang="zh-CN" altLang="en-US" dirty="0">
                <a:solidFill>
                  <a:srgbClr val="373863"/>
                </a:solidFill>
                <a:ea typeface="+mn-ea"/>
                <a:cs typeface="+mn-ea"/>
              </a:rPr>
              <a:t>实验</a:t>
            </a:r>
          </a:p>
        </p:txBody>
      </p:sp>
      <p:sp>
        <p:nvSpPr>
          <p:cNvPr id="120" name="AutoShape 2" descr="https://gss1.bdstatic.com/9vo3dSag_xI4khGkpoWK1HF6hhy/baike/w%3D268%3Bg%3D0/sign=60c889ffb051f819f125044ce28f2dd0/ae51f3deb48f8c54cd34cafb3a292df5e1fe7f7a.jpg"/>
          <p:cNvSpPr>
            <a:spLocks noChangeAspect="1" noChangeArrowheads="1"/>
          </p:cNvSpPr>
          <p:nvPr/>
        </p:nvSpPr>
        <p:spPr bwMode="auto">
          <a:xfrm>
            <a:off x="156369" y="-144463"/>
            <a:ext cx="304800" cy="304801"/>
          </a:xfrm>
          <a:prstGeom prst="rect">
            <a:avLst/>
          </a:prstGeom>
          <a:noFill/>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sp>
        <p:nvSpPr>
          <p:cNvPr id="121" name="AutoShape 4" descr="https://timgsa.baidu.com/timg?image&amp;quality=80&amp;size=b9999_10000&amp;sec=1534347048607&amp;di=194b5e3fec4edddfcfe4e8550f664772&amp;imgtype=0&amp;src=http%3A%2F%2Fqstatic.zuimeia.com%2Fimg%2Ficons%2Fcld%2F2017121523255766628_350x350.jpeg"/>
          <p:cNvSpPr>
            <a:spLocks noChangeAspect="1" noChangeArrowheads="1"/>
          </p:cNvSpPr>
          <p:nvPr/>
        </p:nvSpPr>
        <p:spPr bwMode="auto">
          <a:xfrm>
            <a:off x="308769" y="7938"/>
            <a:ext cx="304800" cy="304801"/>
          </a:xfrm>
          <a:prstGeom prst="rect">
            <a:avLst/>
          </a:prstGeom>
          <a:noFill/>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cxnSp>
        <p:nvCxnSpPr>
          <p:cNvPr id="122" name="直接连接符 10"/>
          <p:cNvCxnSpPr/>
          <p:nvPr/>
        </p:nvCxnSpPr>
        <p:spPr>
          <a:xfrm>
            <a:off x="236432" y="888529"/>
            <a:ext cx="11764992" cy="0"/>
          </a:xfrm>
          <a:prstGeom prst="line">
            <a:avLst/>
          </a:prstGeom>
          <a:ln>
            <a:solidFill>
              <a:srgbClr val="373863"/>
            </a:solidFill>
          </a:ln>
        </p:spPr>
        <p:style>
          <a:lnRef idx="1">
            <a:schemeClr val="dk1"/>
          </a:lnRef>
          <a:fillRef idx="0">
            <a:schemeClr val="dk1"/>
          </a:fillRef>
          <a:effectRef idx="0">
            <a:schemeClr val="dk1"/>
          </a:effectRef>
          <a:fontRef idx="minor">
            <a:schemeClr val="tx1"/>
          </a:fontRef>
        </p:style>
      </p:cxnSp>
      <p:pic>
        <p:nvPicPr>
          <p:cNvPr id="123" name="图片 19"/>
          <p:cNvPicPr>
            <a:picLocks noChangeAspect="1"/>
          </p:cNvPicPr>
          <p:nvPr/>
        </p:nvPicPr>
        <p:blipFill>
          <a:blip r:embed="rId3"/>
          <a:stretch>
            <a:fillRect/>
          </a:stretch>
        </p:blipFill>
        <p:spPr>
          <a:xfrm>
            <a:off x="9215965" y="41189"/>
            <a:ext cx="2976035" cy="969056"/>
          </a:xfrm>
          <a:prstGeom prst="rect">
            <a:avLst/>
          </a:prstGeom>
        </p:spPr>
      </p:pic>
      <p:sp>
        <p:nvSpPr>
          <p:cNvPr id="124" name="Rectangle 4"/>
          <p:cNvSpPr>
            <a:spLocks noChangeArrowheads="1"/>
          </p:cNvSpPr>
          <p:nvPr/>
        </p:nvSpPr>
        <p:spPr bwMode="auto">
          <a:xfrm>
            <a:off x="0" y="0"/>
            <a:ext cx="12192000" cy="0"/>
          </a:xfrm>
          <a:prstGeom prst="rect">
            <a:avLst/>
          </a:prstGeom>
          <a:noFill/>
          <a:ln>
            <a:noFill/>
          </a:ln>
          <a:effec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sp>
        <p:nvSpPr>
          <p:cNvPr id="125" name="矩形 34"/>
          <p:cNvSpPr/>
          <p:nvPr/>
        </p:nvSpPr>
        <p:spPr>
          <a:xfrm>
            <a:off x="156369" y="1051375"/>
            <a:ext cx="11764992" cy="706755"/>
          </a:xfrm>
          <a:prstGeom prst="rect">
            <a:avLst/>
          </a:prstGeom>
        </p:spPr>
        <p:txBody>
          <a:bodyPr wrap="square">
            <a:spAutoFit/>
          </a:bodyPr>
          <a:lstStyle/>
          <a:p>
            <a:pPr marL="342900" indent="-342900">
              <a:buFont typeface="Wingdings" panose="05000000000000000000" pitchFamily="2" charset="2"/>
              <a:buChar char="Ø"/>
            </a:pPr>
            <a:r>
              <a:rPr lang="zh-CN" altLang="en-US" sz="2000" dirty="0">
                <a:latin typeface="微软雅黑" panose="020B0503020204020204" charset="-122"/>
                <a:ea typeface="微软雅黑" panose="020B0503020204020204" charset="-122"/>
                <a:cs typeface="Arial" panose="020B0604020202020204" pitchFamily="34" charset="0"/>
              </a:rPr>
              <a:t>作者在基于横跨三个分类任务的六个数据集来比较</a:t>
            </a:r>
            <a:r>
              <a:rPr lang="en-US" altLang="zh-CN" sz="2000" dirty="0">
                <a:latin typeface="微软雅黑" panose="020B0503020204020204" charset="-122"/>
                <a:ea typeface="微软雅黑" panose="020B0503020204020204" charset="-122"/>
                <a:cs typeface="Arial" panose="020B0604020202020204" pitchFamily="34" charset="0"/>
              </a:rPr>
              <a:t>ICL</a:t>
            </a:r>
            <a:r>
              <a:rPr lang="zh-CN" altLang="en-US" sz="2000" dirty="0">
                <a:latin typeface="微软雅黑" panose="020B0503020204020204" charset="-122"/>
                <a:ea typeface="微软雅黑" panose="020B0503020204020204" charset="-122"/>
                <a:cs typeface="Arial" panose="020B0604020202020204" pitchFamily="34" charset="0"/>
              </a:rPr>
              <a:t>和微调。</a:t>
            </a:r>
            <a:r>
              <a:rPr lang="en-US" altLang="zh-CN" sz="2000" dirty="0">
                <a:latin typeface="微软雅黑" panose="020B0503020204020204" charset="-122"/>
                <a:ea typeface="微软雅黑" panose="020B0503020204020204" charset="-122"/>
                <a:cs typeface="Arial" panose="020B0604020202020204" pitchFamily="34" charset="0"/>
              </a:rPr>
              <a:t>SST- 2</a:t>
            </a:r>
            <a:r>
              <a:rPr lang="zh-CN" altLang="en-US" sz="2000" dirty="0">
                <a:latin typeface="微软雅黑" panose="020B0503020204020204" charset="-122"/>
                <a:ea typeface="微软雅黑" panose="020B0503020204020204" charset="-122"/>
                <a:cs typeface="Arial" panose="020B0604020202020204" pitchFamily="34" charset="0"/>
              </a:rPr>
              <a:t>、</a:t>
            </a:r>
            <a:r>
              <a:rPr lang="en-US" altLang="zh-CN" sz="2000" dirty="0">
                <a:latin typeface="微软雅黑" panose="020B0503020204020204" charset="-122"/>
                <a:ea typeface="微软雅黑" panose="020B0503020204020204" charset="-122"/>
                <a:cs typeface="Arial" panose="020B0604020202020204" pitchFamily="34" charset="0"/>
              </a:rPr>
              <a:t>SST-5</a:t>
            </a:r>
            <a:r>
              <a:rPr lang="zh-CN" altLang="en-US" sz="2000" dirty="0">
                <a:latin typeface="微软雅黑" panose="020B0503020204020204" charset="-122"/>
                <a:ea typeface="微软雅黑" panose="020B0503020204020204" charset="-122"/>
                <a:cs typeface="Arial" panose="020B0604020202020204" pitchFamily="34" charset="0"/>
              </a:rPr>
              <a:t>、</a:t>
            </a:r>
            <a:r>
              <a:rPr lang="en-US" altLang="zh-CN" sz="2000" dirty="0">
                <a:latin typeface="微软雅黑" panose="020B0503020204020204" charset="-122"/>
                <a:ea typeface="微软雅黑" panose="020B0503020204020204" charset="-122"/>
                <a:cs typeface="Arial" panose="020B0604020202020204" pitchFamily="34" charset="0"/>
              </a:rPr>
              <a:t>MR</a:t>
            </a:r>
            <a:r>
              <a:rPr lang="zh-CN" altLang="en-US" sz="2000" dirty="0">
                <a:latin typeface="微软雅黑" panose="020B0503020204020204" charset="-122"/>
                <a:ea typeface="微软雅黑" panose="020B0503020204020204" charset="-122"/>
                <a:cs typeface="Arial" panose="020B0604020202020204" pitchFamily="34" charset="0"/>
              </a:rPr>
              <a:t>和</a:t>
            </a:r>
            <a:r>
              <a:rPr lang="en-US" altLang="zh-CN" sz="2000" dirty="0">
                <a:latin typeface="微软雅黑" panose="020B0503020204020204" charset="-122"/>
                <a:ea typeface="微软雅黑" panose="020B0503020204020204" charset="-122"/>
                <a:cs typeface="Arial" panose="020B0604020202020204" pitchFamily="34" charset="0"/>
              </a:rPr>
              <a:t>Subj</a:t>
            </a:r>
            <a:r>
              <a:rPr lang="zh-CN" altLang="en-US" sz="2000" dirty="0">
                <a:latin typeface="微软雅黑" panose="020B0503020204020204" charset="-122"/>
                <a:ea typeface="微软雅黑" panose="020B0503020204020204" charset="-122"/>
                <a:cs typeface="Arial" panose="020B0604020202020204" pitchFamily="34" charset="0"/>
              </a:rPr>
              <a:t>是四个用于情感分类的数据集；</a:t>
            </a:r>
            <a:r>
              <a:rPr lang="en-US" altLang="zh-CN" sz="2000" dirty="0">
                <a:latin typeface="微软雅黑" panose="020B0503020204020204" charset="-122"/>
                <a:ea typeface="微软雅黑" panose="020B0503020204020204" charset="-122"/>
                <a:cs typeface="Arial" panose="020B0604020202020204" pitchFamily="34" charset="0"/>
              </a:rPr>
              <a:t>AGNews</a:t>
            </a:r>
            <a:r>
              <a:rPr lang="zh-CN" altLang="en-US" sz="2000" dirty="0">
                <a:latin typeface="微软雅黑" panose="020B0503020204020204" charset="-122"/>
                <a:ea typeface="微软雅黑" panose="020B0503020204020204" charset="-122"/>
                <a:cs typeface="Arial" panose="020B0604020202020204" pitchFamily="34" charset="0"/>
              </a:rPr>
              <a:t>是一个话题分类数据集；</a:t>
            </a:r>
            <a:r>
              <a:rPr lang="en-US" altLang="zh-CN" sz="2000" dirty="0">
                <a:latin typeface="微软雅黑" panose="020B0503020204020204" charset="-122"/>
                <a:ea typeface="微软雅黑" panose="020B0503020204020204" charset="-122"/>
                <a:cs typeface="Arial" panose="020B0604020202020204" pitchFamily="34" charset="0"/>
              </a:rPr>
              <a:t>CB</a:t>
            </a:r>
            <a:r>
              <a:rPr lang="zh-CN" altLang="en-US" sz="2000" dirty="0">
                <a:latin typeface="微软雅黑" panose="020B0503020204020204" charset="-122"/>
                <a:ea typeface="微软雅黑" panose="020B0503020204020204" charset="-122"/>
                <a:cs typeface="Arial" panose="020B0604020202020204" pitchFamily="34" charset="0"/>
              </a:rPr>
              <a:t>用于自然语言推理。</a:t>
            </a:r>
          </a:p>
        </p:txBody>
      </p:sp>
      <p:pic>
        <p:nvPicPr>
          <p:cNvPr id="3" name="图片 2"/>
          <p:cNvPicPr>
            <a:picLocks noChangeAspect="1"/>
          </p:cNvPicPr>
          <p:nvPr/>
        </p:nvPicPr>
        <p:blipFill>
          <a:blip r:embed="rId4"/>
          <a:stretch>
            <a:fillRect/>
          </a:stretch>
        </p:blipFill>
        <p:spPr>
          <a:xfrm>
            <a:off x="1478915" y="2156460"/>
            <a:ext cx="8953500" cy="2952750"/>
          </a:xfrm>
          <a:prstGeom prst="rect">
            <a:avLst/>
          </a:prstGeom>
        </p:spPr>
      </p:pic>
      <p:sp>
        <p:nvSpPr>
          <p:cNvPr id="2" name="文本框 1"/>
          <p:cNvSpPr txBox="1"/>
          <p:nvPr/>
        </p:nvSpPr>
        <p:spPr>
          <a:xfrm>
            <a:off x="613410" y="5812790"/>
            <a:ext cx="11387455" cy="641350"/>
          </a:xfrm>
          <a:prstGeom prst="rect">
            <a:avLst/>
          </a:prstGeom>
          <a:noFill/>
        </p:spPr>
        <p:txBody>
          <a:bodyPr wrap="square" rtlCol="0">
            <a:noAutofit/>
          </a:bodyPr>
          <a:lstStyle/>
          <a:p>
            <a:r>
              <a:rPr lang="zh-CN" altLang="en-US" sz="2000" dirty="0">
                <a:latin typeface="微软雅黑" panose="020B0503020204020204" charset="-122"/>
                <a:ea typeface="微软雅黑" panose="020B0503020204020204" charset="-122"/>
                <a:cs typeface="Arial" panose="020B0604020202020204" pitchFamily="34" charset="0"/>
              </a:rPr>
              <a:t>六个分类数据集（第1-2行）的统计数据以及这些数据集上的零样本学习（Z</a:t>
            </a:r>
            <a:r>
              <a:rPr lang="en-US" altLang="zh-CN" sz="2000" dirty="0">
                <a:latin typeface="微软雅黑" panose="020B0503020204020204" charset="-122"/>
                <a:ea typeface="微软雅黑" panose="020B0503020204020204" charset="-122"/>
                <a:cs typeface="Arial" panose="020B0604020202020204" pitchFamily="34" charset="0"/>
              </a:rPr>
              <a:t>S</a:t>
            </a:r>
            <a:r>
              <a:rPr lang="zh-CN" altLang="en-US" sz="2000" dirty="0">
                <a:latin typeface="微软雅黑" panose="020B0503020204020204" charset="-122"/>
                <a:ea typeface="微软雅黑" panose="020B0503020204020204" charset="-122"/>
                <a:cs typeface="Arial" panose="020B0604020202020204" pitchFamily="34" charset="0"/>
              </a:rPr>
              <a:t>L）、微调（FT）和上下文学习（ICL）设置的验证准确性。</a:t>
            </a:r>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标题 1"/>
          <p:cNvSpPr>
            <a:spLocks noGrp="1"/>
          </p:cNvSpPr>
          <p:nvPr>
            <p:ph type="title"/>
          </p:nvPr>
        </p:nvSpPr>
        <p:spPr>
          <a:xfrm>
            <a:off x="262592" y="-18256"/>
            <a:ext cx="6049459" cy="1143000"/>
          </a:xfrm>
        </p:spPr>
        <p:txBody>
          <a:bodyPr>
            <a:normAutofit/>
          </a:bodyPr>
          <a:lstStyle/>
          <a:p>
            <a:r>
              <a:rPr lang="zh-CN" altLang="en-US" dirty="0">
                <a:solidFill>
                  <a:srgbClr val="373863"/>
                </a:solidFill>
                <a:ea typeface="+mn-ea"/>
                <a:cs typeface="+mn-ea"/>
              </a:rPr>
              <a:t>实验</a:t>
            </a:r>
          </a:p>
        </p:txBody>
      </p:sp>
      <p:sp>
        <p:nvSpPr>
          <p:cNvPr id="120" name="AutoShape 2" descr="https://gss1.bdstatic.com/9vo3dSag_xI4khGkpoWK1HF6hhy/baike/w%3D268%3Bg%3D0/sign=60c889ffb051f819f125044ce28f2dd0/ae51f3deb48f8c54cd34cafb3a292df5e1fe7f7a.jpg"/>
          <p:cNvSpPr>
            <a:spLocks noChangeAspect="1" noChangeArrowheads="1"/>
          </p:cNvSpPr>
          <p:nvPr/>
        </p:nvSpPr>
        <p:spPr bwMode="auto">
          <a:xfrm>
            <a:off x="156369" y="-144463"/>
            <a:ext cx="304800" cy="304801"/>
          </a:xfrm>
          <a:prstGeom prst="rect">
            <a:avLst/>
          </a:prstGeom>
          <a:noFill/>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sp>
        <p:nvSpPr>
          <p:cNvPr id="121" name="AutoShape 4" descr="https://timgsa.baidu.com/timg?image&amp;quality=80&amp;size=b9999_10000&amp;sec=1534347048607&amp;di=194b5e3fec4edddfcfe4e8550f664772&amp;imgtype=0&amp;src=http%3A%2F%2Fqstatic.zuimeia.com%2Fimg%2Ficons%2Fcld%2F2017121523255766628_350x350.jpeg"/>
          <p:cNvSpPr>
            <a:spLocks noChangeAspect="1" noChangeArrowheads="1"/>
          </p:cNvSpPr>
          <p:nvPr/>
        </p:nvSpPr>
        <p:spPr bwMode="auto">
          <a:xfrm>
            <a:off x="308769" y="7938"/>
            <a:ext cx="304800" cy="304801"/>
          </a:xfrm>
          <a:prstGeom prst="rect">
            <a:avLst/>
          </a:prstGeom>
          <a:noFill/>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cxnSp>
        <p:nvCxnSpPr>
          <p:cNvPr id="122" name="直接连接符 10"/>
          <p:cNvCxnSpPr/>
          <p:nvPr/>
        </p:nvCxnSpPr>
        <p:spPr>
          <a:xfrm>
            <a:off x="236432" y="888529"/>
            <a:ext cx="11764992" cy="0"/>
          </a:xfrm>
          <a:prstGeom prst="line">
            <a:avLst/>
          </a:prstGeom>
          <a:ln>
            <a:solidFill>
              <a:srgbClr val="373863"/>
            </a:solidFill>
          </a:ln>
        </p:spPr>
        <p:style>
          <a:lnRef idx="1">
            <a:schemeClr val="dk1"/>
          </a:lnRef>
          <a:fillRef idx="0">
            <a:schemeClr val="dk1"/>
          </a:fillRef>
          <a:effectRef idx="0">
            <a:schemeClr val="dk1"/>
          </a:effectRef>
          <a:fontRef idx="minor">
            <a:schemeClr val="tx1"/>
          </a:fontRef>
        </p:style>
      </p:cxnSp>
      <p:pic>
        <p:nvPicPr>
          <p:cNvPr id="123" name="图片 19"/>
          <p:cNvPicPr>
            <a:picLocks noChangeAspect="1"/>
          </p:cNvPicPr>
          <p:nvPr/>
        </p:nvPicPr>
        <p:blipFill>
          <a:blip r:embed="rId3"/>
          <a:stretch>
            <a:fillRect/>
          </a:stretch>
        </p:blipFill>
        <p:spPr>
          <a:xfrm>
            <a:off x="9215965" y="41189"/>
            <a:ext cx="2976035" cy="969056"/>
          </a:xfrm>
          <a:prstGeom prst="rect">
            <a:avLst/>
          </a:prstGeom>
        </p:spPr>
      </p:pic>
      <p:sp>
        <p:nvSpPr>
          <p:cNvPr id="124" name="Rectangle 4"/>
          <p:cNvSpPr>
            <a:spLocks noChangeArrowheads="1"/>
          </p:cNvSpPr>
          <p:nvPr/>
        </p:nvSpPr>
        <p:spPr bwMode="auto">
          <a:xfrm>
            <a:off x="0" y="0"/>
            <a:ext cx="12192000" cy="0"/>
          </a:xfrm>
          <a:prstGeom prst="rect">
            <a:avLst/>
          </a:prstGeom>
          <a:noFill/>
          <a:ln>
            <a:noFill/>
          </a:ln>
          <a:effec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sp>
        <p:nvSpPr>
          <p:cNvPr id="125" name="矩形 34"/>
          <p:cNvSpPr/>
          <p:nvPr/>
        </p:nvSpPr>
        <p:spPr>
          <a:xfrm>
            <a:off x="156369" y="1051375"/>
            <a:ext cx="11764992" cy="398780"/>
          </a:xfrm>
          <a:prstGeom prst="rect">
            <a:avLst/>
          </a:prstGeom>
        </p:spPr>
        <p:txBody>
          <a:bodyPr wrap="square">
            <a:spAutoFit/>
          </a:bodyPr>
          <a:lstStyle/>
          <a:p>
            <a:pPr marL="342900" indent="-342900">
              <a:buFont typeface="Wingdings" panose="05000000000000000000" pitchFamily="2" charset="2"/>
              <a:buChar char="Ø"/>
            </a:pPr>
            <a:r>
              <a:rPr lang="en-US" altLang="zh-CN" sz="2000" dirty="0">
                <a:latin typeface="微软雅黑" panose="020B0503020204020204" charset="-122"/>
                <a:ea typeface="微软雅黑" panose="020B0503020204020204" charset="-122"/>
                <a:cs typeface="Arial" panose="020B0604020202020204" pitchFamily="34" charset="0"/>
              </a:rPr>
              <a:t>ICL</a:t>
            </a:r>
            <a:r>
              <a:rPr lang="zh-CN" altLang="en-US" sz="2000" dirty="0">
                <a:latin typeface="微软雅黑" panose="020B0503020204020204" charset="-122"/>
                <a:ea typeface="微软雅黑" panose="020B0503020204020204" charset="-122"/>
                <a:cs typeface="Arial" panose="020B0604020202020204" pitchFamily="34" charset="0"/>
              </a:rPr>
              <a:t>涵盖了大多数微调的正确预测</a:t>
            </a:r>
          </a:p>
        </p:txBody>
      </p:sp>
      <p:sp>
        <p:nvSpPr>
          <p:cNvPr id="2" name="文本框 1"/>
          <p:cNvSpPr txBox="1"/>
          <p:nvPr/>
        </p:nvSpPr>
        <p:spPr>
          <a:xfrm>
            <a:off x="613410" y="3234690"/>
            <a:ext cx="11387455" cy="641350"/>
          </a:xfrm>
          <a:prstGeom prst="rect">
            <a:avLst/>
          </a:prstGeom>
          <a:noFill/>
        </p:spPr>
        <p:txBody>
          <a:bodyPr wrap="square" rtlCol="0">
            <a:noAutofit/>
          </a:bodyPr>
          <a:lstStyle/>
          <a:p>
            <a:r>
              <a:rPr lang="zh-CN" altLang="en-US"/>
              <a:t>Rec2FTP（微调预测召回率），用于六个数据集上的两个</a:t>
            </a:r>
            <a:r>
              <a:rPr lang="en-US" altLang="zh-CN"/>
              <a:t>GPT</a:t>
            </a:r>
            <a:r>
              <a:rPr lang="zh-CN" altLang="en-US"/>
              <a:t>模型。从模型预测的角度来看，</a:t>
            </a:r>
            <a:r>
              <a:rPr lang="en-US" altLang="zh-CN"/>
              <a:t>ICL</a:t>
            </a:r>
            <a:r>
              <a:rPr lang="zh-CN" altLang="en-US"/>
              <a:t>可以覆盖大部分微调的正确行为。</a:t>
            </a:r>
          </a:p>
        </p:txBody>
      </p:sp>
      <p:pic>
        <p:nvPicPr>
          <p:cNvPr id="3" name="图片 2"/>
          <p:cNvPicPr>
            <a:picLocks noChangeAspect="1"/>
          </p:cNvPicPr>
          <p:nvPr/>
        </p:nvPicPr>
        <p:blipFill>
          <a:blip r:embed="rId4"/>
          <a:stretch>
            <a:fillRect/>
          </a:stretch>
        </p:blipFill>
        <p:spPr>
          <a:xfrm>
            <a:off x="1642110" y="1835785"/>
            <a:ext cx="8953500" cy="1285875"/>
          </a:xfrm>
          <a:prstGeom prst="rect">
            <a:avLst/>
          </a:prstGeom>
        </p:spPr>
      </p:pic>
      <p:pic>
        <p:nvPicPr>
          <p:cNvPr id="4" name="图片 3"/>
          <p:cNvPicPr>
            <a:picLocks noChangeAspect="1"/>
          </p:cNvPicPr>
          <p:nvPr/>
        </p:nvPicPr>
        <p:blipFill>
          <a:blip r:embed="rId5"/>
          <a:stretch>
            <a:fillRect/>
          </a:stretch>
        </p:blipFill>
        <p:spPr>
          <a:xfrm>
            <a:off x="744220" y="4957445"/>
            <a:ext cx="4916805" cy="1350010"/>
          </a:xfrm>
          <a:prstGeom prst="rect">
            <a:avLst/>
          </a:prstGeom>
        </p:spPr>
      </p:pic>
      <p:sp>
        <p:nvSpPr>
          <p:cNvPr id="5" name="文本框 4"/>
          <p:cNvSpPr txBox="1"/>
          <p:nvPr/>
        </p:nvSpPr>
        <p:spPr>
          <a:xfrm>
            <a:off x="6598920" y="5341302"/>
            <a:ext cx="5080000" cy="583565"/>
          </a:xfrm>
          <a:prstGeom prst="rect">
            <a:avLst/>
          </a:prstGeom>
        </p:spPr>
        <p:txBody>
          <a:bodyPr>
            <a:spAutoFit/>
          </a:bodyPr>
          <a:lstStyle/>
          <a:p>
            <a:pPr marL="0" indent="0" algn="just"/>
            <a:r>
              <a:rPr lang="zh-CN" altLang="en-US" sz="1600" b="0" i="0">
                <a:solidFill>
                  <a:srgbClr val="000000"/>
                </a:solidFill>
                <a:latin typeface="微软雅黑" panose="020B0503020204020204" charset="-122"/>
                <a:ea typeface="微软雅黑" panose="020B0503020204020204" charset="-122"/>
              </a:rPr>
              <a:t>这些结果表明，从模型预测的角度来看，</a:t>
            </a:r>
            <a:r>
              <a:rPr lang="en-US" altLang="zh-CN" sz="1600" b="0" i="0">
                <a:solidFill>
                  <a:srgbClr val="000000"/>
                </a:solidFill>
                <a:latin typeface="微软雅黑" panose="020B0503020204020204" charset="-122"/>
                <a:ea typeface="微软雅黑" panose="020B0503020204020204" charset="-122"/>
              </a:rPr>
              <a:t>ICL </a:t>
            </a:r>
            <a:r>
              <a:rPr lang="zh-CN" altLang="en-US" sz="1600" b="0" i="0">
                <a:solidFill>
                  <a:srgbClr val="000000"/>
                </a:solidFill>
                <a:latin typeface="微软雅黑" panose="020B0503020204020204" charset="-122"/>
                <a:ea typeface="微软雅黑" panose="020B0503020204020204" charset="-122"/>
              </a:rPr>
              <a:t>可以覆盖大部分微调的正确行为</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标题 1"/>
          <p:cNvSpPr>
            <a:spLocks noGrp="1"/>
          </p:cNvSpPr>
          <p:nvPr>
            <p:ph type="title"/>
          </p:nvPr>
        </p:nvSpPr>
        <p:spPr>
          <a:xfrm>
            <a:off x="262890" y="-18415"/>
            <a:ext cx="8676005" cy="1143000"/>
          </a:xfrm>
        </p:spPr>
        <p:txBody>
          <a:bodyPr>
            <a:normAutofit fontScale="90000"/>
          </a:bodyPr>
          <a:lstStyle/>
          <a:p>
            <a:r>
              <a:rPr lang="zh-CN" altLang="en-US" dirty="0">
                <a:solidFill>
                  <a:srgbClr val="373863"/>
                </a:solidFill>
                <a:ea typeface="+mn-ea"/>
                <a:cs typeface="+mn-ea"/>
              </a:rPr>
              <a:t>基于</a:t>
            </a:r>
            <a:r>
              <a:rPr lang="en-US" altLang="zh-CN" dirty="0">
                <a:solidFill>
                  <a:srgbClr val="373863"/>
                </a:solidFill>
                <a:ea typeface="+mn-ea"/>
                <a:cs typeface="+mn-ea"/>
              </a:rPr>
              <a:t>Transformer</a:t>
            </a:r>
            <a:r>
              <a:rPr lang="zh-CN" altLang="en-US" dirty="0">
                <a:solidFill>
                  <a:srgbClr val="373863"/>
                </a:solidFill>
                <a:ea typeface="+mn-ea"/>
                <a:cs typeface="+mn-ea"/>
              </a:rPr>
              <a:t>注意力对偶形式的动量注意力</a:t>
            </a:r>
            <a:endParaRPr lang="en-US" altLang="zh-CN" dirty="0">
              <a:solidFill>
                <a:srgbClr val="373863"/>
              </a:solidFill>
              <a:ea typeface="+mn-ea"/>
              <a:cs typeface="+mn-ea"/>
            </a:endParaRPr>
          </a:p>
        </p:txBody>
      </p:sp>
      <p:sp>
        <p:nvSpPr>
          <p:cNvPr id="120" name="AutoShape 2" descr="https://gss1.bdstatic.com/9vo3dSag_xI4khGkpoWK1HF6hhy/baike/w%3D268%3Bg%3D0/sign=60c889ffb051f819f125044ce28f2dd0/ae51f3deb48f8c54cd34cafb3a292df5e1fe7f7a.jpg"/>
          <p:cNvSpPr>
            <a:spLocks noChangeAspect="1" noChangeArrowheads="1"/>
          </p:cNvSpPr>
          <p:nvPr/>
        </p:nvSpPr>
        <p:spPr bwMode="auto">
          <a:xfrm>
            <a:off x="156369" y="-144463"/>
            <a:ext cx="304800" cy="304801"/>
          </a:xfrm>
          <a:prstGeom prst="rect">
            <a:avLst/>
          </a:prstGeom>
          <a:noFill/>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sp>
        <p:nvSpPr>
          <p:cNvPr id="121" name="AutoShape 4" descr="https://timgsa.baidu.com/timg?image&amp;quality=80&amp;size=b9999_10000&amp;sec=1534347048607&amp;di=194b5e3fec4edddfcfe4e8550f664772&amp;imgtype=0&amp;src=http%3A%2F%2Fqstatic.zuimeia.com%2Fimg%2Ficons%2Fcld%2F2017121523255766628_350x350.jpeg"/>
          <p:cNvSpPr>
            <a:spLocks noChangeAspect="1" noChangeArrowheads="1"/>
          </p:cNvSpPr>
          <p:nvPr/>
        </p:nvSpPr>
        <p:spPr bwMode="auto">
          <a:xfrm>
            <a:off x="308769" y="7938"/>
            <a:ext cx="304800" cy="304801"/>
          </a:xfrm>
          <a:prstGeom prst="rect">
            <a:avLst/>
          </a:prstGeom>
          <a:noFill/>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cxnSp>
        <p:nvCxnSpPr>
          <p:cNvPr id="122" name="直接连接符 10"/>
          <p:cNvCxnSpPr/>
          <p:nvPr/>
        </p:nvCxnSpPr>
        <p:spPr>
          <a:xfrm>
            <a:off x="236432" y="888529"/>
            <a:ext cx="11764992" cy="0"/>
          </a:xfrm>
          <a:prstGeom prst="line">
            <a:avLst/>
          </a:prstGeom>
          <a:ln>
            <a:solidFill>
              <a:srgbClr val="373863"/>
            </a:solidFill>
          </a:ln>
        </p:spPr>
        <p:style>
          <a:lnRef idx="1">
            <a:schemeClr val="dk1"/>
          </a:lnRef>
          <a:fillRef idx="0">
            <a:schemeClr val="dk1"/>
          </a:fillRef>
          <a:effectRef idx="0">
            <a:schemeClr val="dk1"/>
          </a:effectRef>
          <a:fontRef idx="minor">
            <a:schemeClr val="tx1"/>
          </a:fontRef>
        </p:style>
      </p:cxnSp>
      <p:pic>
        <p:nvPicPr>
          <p:cNvPr id="123" name="图片 19"/>
          <p:cNvPicPr>
            <a:picLocks noChangeAspect="1"/>
          </p:cNvPicPr>
          <p:nvPr/>
        </p:nvPicPr>
        <p:blipFill>
          <a:blip r:embed="rId3"/>
          <a:stretch>
            <a:fillRect/>
          </a:stretch>
        </p:blipFill>
        <p:spPr>
          <a:xfrm>
            <a:off x="9215965" y="41189"/>
            <a:ext cx="2976035" cy="969056"/>
          </a:xfrm>
          <a:prstGeom prst="rect">
            <a:avLst/>
          </a:prstGeom>
        </p:spPr>
      </p:pic>
      <p:sp>
        <p:nvSpPr>
          <p:cNvPr id="124" name="Rectangle 4"/>
          <p:cNvSpPr>
            <a:spLocks noChangeArrowheads="1"/>
          </p:cNvSpPr>
          <p:nvPr/>
        </p:nvSpPr>
        <p:spPr bwMode="auto">
          <a:xfrm>
            <a:off x="0" y="0"/>
            <a:ext cx="12192000" cy="0"/>
          </a:xfrm>
          <a:prstGeom prst="rect">
            <a:avLst/>
          </a:prstGeom>
          <a:noFill/>
          <a:ln>
            <a:noFill/>
          </a:ln>
          <a:effec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sp>
        <p:nvSpPr>
          <p:cNvPr id="125" name="矩形 34"/>
          <p:cNvSpPr/>
          <p:nvPr/>
        </p:nvSpPr>
        <p:spPr>
          <a:xfrm>
            <a:off x="156369" y="1051375"/>
            <a:ext cx="11764992" cy="1322070"/>
          </a:xfrm>
          <a:prstGeom prst="rect">
            <a:avLst/>
          </a:prstGeom>
        </p:spPr>
        <p:txBody>
          <a:bodyPr wrap="square">
            <a:spAutoFit/>
          </a:bodyPr>
          <a:lstStyle/>
          <a:p>
            <a:pPr marL="342900" indent="-342900">
              <a:buFont typeface="Wingdings" panose="05000000000000000000" pitchFamily="2" charset="2"/>
              <a:buChar char="Ø"/>
            </a:pPr>
            <a:r>
              <a:rPr lang="zh-CN" altLang="en-US" sz="2000" dirty="0">
                <a:latin typeface="微软雅黑" panose="020B0503020204020204" charset="-122"/>
                <a:ea typeface="微软雅黑" panose="020B0503020204020204" charset="-122"/>
                <a:cs typeface="Arial" panose="020B0604020202020204" pitchFamily="34" charset="0"/>
              </a:rPr>
              <a:t>受注意力和梯度下降之间的对偶形式观点的启发，作者研究了是否可以利用动量来提高</a:t>
            </a:r>
            <a:r>
              <a:rPr lang="en-US" altLang="zh-CN" sz="2000" dirty="0">
                <a:latin typeface="微软雅黑" panose="020B0503020204020204" charset="-122"/>
                <a:ea typeface="微软雅黑" panose="020B0503020204020204" charset="-122"/>
                <a:cs typeface="Arial" panose="020B0604020202020204" pitchFamily="34" charset="0"/>
              </a:rPr>
              <a:t>Transformer</a:t>
            </a:r>
            <a:r>
              <a:rPr lang="zh-CN" altLang="en-US" sz="2000" dirty="0">
                <a:latin typeface="微软雅黑" panose="020B0503020204020204" charset="-122"/>
                <a:ea typeface="微软雅黑" panose="020B0503020204020204" charset="-122"/>
                <a:cs typeface="Arial" panose="020B0604020202020204" pitchFamily="34" charset="0"/>
              </a:rPr>
              <a:t>注意力。</a:t>
            </a:r>
          </a:p>
          <a:p>
            <a:pPr marL="342900" indent="-342900">
              <a:buFont typeface="Wingdings" panose="05000000000000000000" pitchFamily="2" charset="2"/>
              <a:buChar char="Ø"/>
            </a:pPr>
            <a:r>
              <a:rPr lang="zh-CN" altLang="en-US" sz="2000" dirty="0">
                <a:latin typeface="微软雅黑" panose="020B0503020204020204" charset="-122"/>
                <a:ea typeface="微软雅黑" panose="020B0503020204020204" charset="-122"/>
                <a:cs typeface="Arial" panose="020B0604020202020204" pitchFamily="34" charset="0"/>
              </a:rPr>
              <a:t>动量法是梯度下降算法的一种改进，它引入了动量的概念以加速目标函数收敛过程并减小震荡。动量法的基本思想是在更新参数的过程中，不仅考虑当前的梯度方向，同时也考虑历史累积的梯度信息。</a:t>
            </a:r>
          </a:p>
        </p:txBody>
      </p:sp>
      <p:pic>
        <p:nvPicPr>
          <p:cNvPr id="2" name="图片 1"/>
          <p:cNvPicPr>
            <a:picLocks noChangeAspect="1"/>
          </p:cNvPicPr>
          <p:nvPr/>
        </p:nvPicPr>
        <p:blipFill>
          <a:blip r:embed="rId4"/>
          <a:stretch>
            <a:fillRect/>
          </a:stretch>
        </p:blipFill>
        <p:spPr>
          <a:xfrm>
            <a:off x="3318510" y="2661920"/>
            <a:ext cx="5440045" cy="1950720"/>
          </a:xfrm>
          <a:prstGeom prst="rect">
            <a:avLst/>
          </a:prstGeom>
        </p:spPr>
      </p:pic>
      <p:pic>
        <p:nvPicPr>
          <p:cNvPr id="6" name="图片 5"/>
          <p:cNvPicPr>
            <a:picLocks noChangeAspect="1"/>
          </p:cNvPicPr>
          <p:nvPr/>
        </p:nvPicPr>
        <p:blipFill>
          <a:blip r:embed="rId5"/>
          <a:stretch>
            <a:fillRect/>
          </a:stretch>
        </p:blipFill>
        <p:spPr>
          <a:xfrm>
            <a:off x="1647825" y="5281930"/>
            <a:ext cx="8782050" cy="12573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主题">
  <a:themeElements>
    <a:clrScheme name="自定义 2697">
      <a:dk1>
        <a:sysClr val="windowText" lastClr="000000"/>
      </a:dk1>
      <a:lt1>
        <a:sysClr val="window" lastClr="FFFFFF"/>
      </a:lt1>
      <a:dk2>
        <a:srgbClr val="751F1E"/>
      </a:dk2>
      <a:lt2>
        <a:srgbClr val="B6302C"/>
      </a:lt2>
      <a:accent1>
        <a:srgbClr val="B6302C"/>
      </a:accent1>
      <a:accent2>
        <a:srgbClr val="751F1E"/>
      </a:accent2>
      <a:accent3>
        <a:srgbClr val="B6302C"/>
      </a:accent3>
      <a:accent4>
        <a:srgbClr val="751F1E"/>
      </a:accent4>
      <a:accent5>
        <a:srgbClr val="B6302C"/>
      </a:accent5>
      <a:accent6>
        <a:srgbClr val="751F1E"/>
      </a:accent6>
      <a:hlink>
        <a:srgbClr val="009273"/>
      </a:hlink>
      <a:folHlink>
        <a:srgbClr val="800080"/>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2697">
      <a:dk1>
        <a:sysClr val="windowText" lastClr="000000"/>
      </a:dk1>
      <a:lt1>
        <a:sysClr val="window" lastClr="FFFFFF"/>
      </a:lt1>
      <a:dk2>
        <a:srgbClr val="751F1E"/>
      </a:dk2>
      <a:lt2>
        <a:srgbClr val="B6302C"/>
      </a:lt2>
      <a:accent1>
        <a:srgbClr val="B6302C"/>
      </a:accent1>
      <a:accent2>
        <a:srgbClr val="751F1E"/>
      </a:accent2>
      <a:accent3>
        <a:srgbClr val="B6302C"/>
      </a:accent3>
      <a:accent4>
        <a:srgbClr val="751F1E"/>
      </a:accent4>
      <a:accent5>
        <a:srgbClr val="B6302C"/>
      </a:accent5>
      <a:accent6>
        <a:srgbClr val="751F1E"/>
      </a:accent6>
      <a:hlink>
        <a:srgbClr val="009273"/>
      </a:hlink>
      <a:folHlink>
        <a:srgbClr val="800080"/>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1316</Words>
  <Application>Microsoft Office PowerPoint</Application>
  <PresentationFormat>宽屏</PresentationFormat>
  <Paragraphs>59</Paragraphs>
  <Slides>10</Slides>
  <Notes>9</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10</vt:i4>
      </vt:variant>
    </vt:vector>
  </HeadingPairs>
  <TitlesOfParts>
    <vt:vector size="17" baseType="lpstr">
      <vt:lpstr>等线</vt:lpstr>
      <vt:lpstr>微软雅黑</vt:lpstr>
      <vt:lpstr>Arial</vt:lpstr>
      <vt:lpstr>Calibri</vt:lpstr>
      <vt:lpstr>Wingdings</vt:lpstr>
      <vt:lpstr>Office 主题</vt:lpstr>
      <vt:lpstr>1_Office 主题</vt:lpstr>
      <vt:lpstr>PowerPoint 演示文稿</vt:lpstr>
      <vt:lpstr> 概述</vt:lpstr>
      <vt:lpstr> 反向传播</vt:lpstr>
      <vt:lpstr> 注意力机制</vt:lpstr>
      <vt:lpstr> 方法</vt:lpstr>
      <vt:lpstr> 方法</vt:lpstr>
      <vt:lpstr>实验</vt:lpstr>
      <vt:lpstr>实验</vt:lpstr>
      <vt:lpstr>基于Transformer注意力对偶形式的动量注意力</vt:lpstr>
      <vt:lpstr>总结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背景</dc:title>
  <dc:creator/>
  <cp:lastModifiedBy>志勇 李</cp:lastModifiedBy>
  <cp:revision>10</cp:revision>
  <dcterms:created xsi:type="dcterms:W3CDTF">2025-04-14T10:31:00Z</dcterms:created>
  <dcterms:modified xsi:type="dcterms:W3CDTF">2025-04-17T13:13:07Z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161D034EC46B4850B08BD848A30F3A02_13</vt:lpwstr>
  </property>
  <property fmtid="{D5CDD505-2E9C-101B-9397-08002B2CF9AE}" pid="3" name="KSOProductBuildVer">
    <vt:lpwstr>2052-12.1.0.20305</vt:lpwstr>
  </property>
</Properties>
</file>